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1" r:id="rId16"/>
    <p:sldId id="277" r:id="rId17"/>
    <p:sldId id="278" r:id="rId18"/>
    <p:sldId id="279" r:id="rId19"/>
    <p:sldId id="280" r:id="rId20"/>
    <p:sldId id="281" r:id="rId21"/>
    <p:sldId id="282" r:id="rId22"/>
    <p:sldId id="283" r:id="rId23"/>
    <p:sldId id="284" r:id="rId24"/>
    <p:sldId id="285" r:id="rId25"/>
    <p:sldId id="286"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5.jpg>
</file>

<file path=ppt/media/image6.pn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BB13FC75-8FEB-4F0B-82C2-93727275029B}" type="datetimeFigureOut">
              <a:rPr lang="en-US" smtClean="0"/>
              <a:t>7/24/2024</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179031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13FC75-8FEB-4F0B-82C2-93727275029B}" type="datetimeFigureOut">
              <a:rPr lang="en-US" smtClean="0"/>
              <a:t>7/24/2024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23039594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B13FC75-8FEB-4F0B-82C2-93727275029B}" type="datetimeFigureOut">
              <a:rPr lang="en-US" smtClean="0"/>
              <a:t>7/24/2024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6174485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BB13FC75-8FEB-4F0B-82C2-93727275029B}" type="datetimeFigureOut">
              <a:rPr lang="en-US" smtClean="0"/>
              <a:t>7/24/2024</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AC972EB5-3B90-43CC-BB28-4BA32F25773B}"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9323202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BB13FC75-8FEB-4F0B-82C2-93727275029B}" type="datetimeFigureOut">
              <a:rPr lang="en-US" smtClean="0"/>
              <a:t>7/24/2024</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30221655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B13FC75-8FEB-4F0B-82C2-93727275029B}" type="datetimeFigureOut">
              <a:rPr lang="en-US" smtClean="0"/>
              <a:t>7/24/2024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3792218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B13FC75-8FEB-4F0B-82C2-93727275029B}" type="datetimeFigureOut">
              <a:rPr lang="en-US" smtClean="0"/>
              <a:t>7/24/2024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10374519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13FC75-8FEB-4F0B-82C2-93727275029B}" type="datetimeFigureOut">
              <a:rPr lang="en-US" smtClean="0"/>
              <a:t>7/24/2024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31405568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BB13FC75-8FEB-4F0B-82C2-93727275029B}" type="datetimeFigureOut">
              <a:rPr lang="en-US" smtClean="0"/>
              <a:t>7/24/2024</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1259327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13FC75-8FEB-4F0B-82C2-93727275029B}" type="datetimeFigureOut">
              <a:rPr lang="en-US" smtClean="0"/>
              <a:t>7/24/2024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38713825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BB13FC75-8FEB-4F0B-82C2-93727275029B}" type="datetimeFigureOut">
              <a:rPr lang="en-US" smtClean="0"/>
              <a:t>7/24/2024</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9622626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B13FC75-8FEB-4F0B-82C2-93727275029B}" type="datetimeFigureOut">
              <a:rPr lang="en-US" smtClean="0"/>
              <a:t>7/24/2024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419157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B13FC75-8FEB-4F0B-82C2-93727275029B}" type="datetimeFigureOut">
              <a:rPr lang="en-US" smtClean="0"/>
              <a:t>7/24/2024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31196005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B13FC75-8FEB-4F0B-82C2-93727275029B}" type="datetimeFigureOut">
              <a:rPr lang="en-US" smtClean="0"/>
              <a:t>7/24/2024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20419027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13FC75-8FEB-4F0B-82C2-93727275029B}" type="datetimeFigureOut">
              <a:rPr lang="en-US" smtClean="0"/>
              <a:t>7/24/2024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7440398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13FC75-8FEB-4F0B-82C2-93727275029B}" type="datetimeFigureOut">
              <a:rPr lang="en-US" smtClean="0"/>
              <a:t>7/24/2024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42720303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B13FC75-8FEB-4F0B-82C2-93727275029B}" type="datetimeFigureOut">
              <a:rPr lang="en-US" smtClean="0"/>
              <a:t>7/24/2024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C972EB5-3B90-43CC-BB28-4BA32F25773B}" type="slidenum">
              <a:rPr lang="en-US" smtClean="0"/>
              <a:t>‹#›</a:t>
            </a:fld>
            <a:endParaRPr lang="en-US"/>
          </a:p>
        </p:txBody>
      </p:sp>
    </p:spTree>
    <p:extLst>
      <p:ext uri="{BB962C8B-B14F-4D97-AF65-F5344CB8AC3E}">
        <p14:creationId xmlns:p14="http://schemas.microsoft.com/office/powerpoint/2010/main" val="30212224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B13FC75-8FEB-4F0B-82C2-93727275029B}" type="datetimeFigureOut">
              <a:rPr lang="en-US" smtClean="0"/>
              <a:t>7/24/2024</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C972EB5-3B90-43CC-BB28-4BA32F25773B}" type="slidenum">
              <a:rPr lang="en-US" smtClean="0"/>
              <a:t>‹#›</a:t>
            </a:fld>
            <a:endParaRPr lang="en-US"/>
          </a:p>
        </p:txBody>
      </p:sp>
    </p:spTree>
    <p:extLst>
      <p:ext uri="{BB962C8B-B14F-4D97-AF65-F5344CB8AC3E}">
        <p14:creationId xmlns:p14="http://schemas.microsoft.com/office/powerpoint/2010/main" val="2381738904"/>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www.codecademy.com/" TargetMode="External"/><Relationship Id="rId3" Type="http://schemas.openxmlformats.org/officeDocument/2006/relationships/hyperlink" Target="https://hi.wikipedia.org/" TargetMode="External"/><Relationship Id="rId7" Type="http://schemas.openxmlformats.org/officeDocument/2006/relationships/hyperlink" Target="https://www.javascript.com/" TargetMode="External"/><Relationship Id="rId2" Type="http://schemas.openxmlformats.org/officeDocument/2006/relationships/hyperlink" Target="https://www.w3schools.com/" TargetMode="External"/><Relationship Id="rId1" Type="http://schemas.openxmlformats.org/officeDocument/2006/relationships/slideLayout" Target="../slideLayouts/slideLayout2.xml"/><Relationship Id="rId6" Type="http://schemas.openxmlformats.org/officeDocument/2006/relationships/hyperlink" Target="https://developer.mozilla.org/" TargetMode="External"/><Relationship Id="rId5" Type="http://schemas.openxmlformats.org/officeDocument/2006/relationships/hyperlink" Target="https://en.wikipedia.org/" TargetMode="External"/><Relationship Id="rId10" Type="http://schemas.openxmlformats.org/officeDocument/2006/relationships/hyperlink" Target="https://getbootstrap.com/" TargetMode="External"/><Relationship Id="rId4" Type="http://schemas.openxmlformats.org/officeDocument/2006/relationships/hyperlink" Target="https://www.geeksforgeeks.org/" TargetMode="External"/><Relationship Id="rId9" Type="http://schemas.openxmlformats.org/officeDocument/2006/relationships/hyperlink" Target="https://www.javatpoint.com/"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ounded Rectangle 5"/>
          <p:cNvSpPr/>
          <p:nvPr/>
        </p:nvSpPr>
        <p:spPr>
          <a:xfrm>
            <a:off x="2678806" y="2331076"/>
            <a:ext cx="7057623" cy="2021983"/>
          </a:xfrm>
          <a:prstGeom prst="roundRect">
            <a:avLst/>
          </a:prstGeom>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8800" b="1" u="sng" dirty="0">
                <a:solidFill>
                  <a:schemeClr val="tx1"/>
                </a:solidFill>
                <a:latin typeface="Algerian" panose="04020705040A02060702" pitchFamily="82" charset="0"/>
              </a:rPr>
              <a:t>Dr. Care</a:t>
            </a:r>
            <a:endParaRPr lang="en-US" sz="8800" dirty="0">
              <a:solidFill>
                <a:schemeClr val="tx1"/>
              </a:solidFill>
              <a:latin typeface="Algerian" panose="04020705040A02060702" pitchFamily="82" charset="0"/>
            </a:endParaRPr>
          </a:p>
          <a:p>
            <a:pPr algn="ctr"/>
            <a:endParaRPr lang="en-US" dirty="0"/>
          </a:p>
        </p:txBody>
      </p:sp>
    </p:spTree>
    <p:extLst>
      <p:ext uri="{BB962C8B-B14F-4D97-AF65-F5344CB8AC3E}">
        <p14:creationId xmlns:p14="http://schemas.microsoft.com/office/powerpoint/2010/main" val="19158862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81483" y="850293"/>
            <a:ext cx="3711262" cy="858365"/>
          </a:xfrm>
        </p:spPr>
        <p:txBody>
          <a:bodyPr>
            <a:normAutofit fontScale="90000"/>
          </a:bodyPr>
          <a:lstStyle/>
          <a:p>
            <a:r>
              <a:rPr lang="en-US" sz="3200" b="1" dirty="0" smtClean="0"/>
              <a:t/>
            </a:r>
            <a:br>
              <a:rPr lang="en-US" sz="3200" b="1" dirty="0" smtClean="0"/>
            </a:br>
            <a:r>
              <a:rPr lang="en-US" sz="2700" b="1" dirty="0" smtClean="0">
                <a:latin typeface="Times New Roman" panose="02020603050405020304" pitchFamily="18" charset="0"/>
                <a:cs typeface="Times New Roman" panose="02020603050405020304" pitchFamily="18" charset="0"/>
              </a:rPr>
              <a:t>Feasibility </a:t>
            </a:r>
            <a:r>
              <a:rPr lang="en-US" sz="2700" b="1" dirty="0">
                <a:latin typeface="Times New Roman" panose="02020603050405020304" pitchFamily="18" charset="0"/>
                <a:cs typeface="Times New Roman" panose="02020603050405020304" pitchFamily="18" charset="0"/>
              </a:rPr>
              <a:t>Study</a:t>
            </a:r>
            <a:r>
              <a:rPr lang="en-US" sz="2700" dirty="0">
                <a:latin typeface="Times New Roman" panose="02020603050405020304" pitchFamily="18" charset="0"/>
                <a:cs typeface="Times New Roman" panose="02020603050405020304" pitchFamily="18" charset="0"/>
              </a:rPr>
              <a:t/>
            </a:r>
            <a:br>
              <a:rPr lang="en-US" sz="2700" dirty="0">
                <a:latin typeface="Times New Roman" panose="02020603050405020304" pitchFamily="18" charset="0"/>
                <a:cs typeface="Times New Roman" panose="02020603050405020304" pitchFamily="18" charset="0"/>
              </a:rPr>
            </a:br>
            <a:endParaRPr lang="en-US" sz="27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Feasibility is an important phase in software development process. It enables the developers to have an assessment of the product being developed. It refers to the feasibility study of product in terms of outcomes of the product, operational use and technical support required for implementation it</a:t>
            </a:r>
            <a:r>
              <a:rPr lang="en-US" dirty="0" smtClean="0">
                <a:latin typeface="Times New Roman" panose="02020603050405020304" pitchFamily="18" charset="0"/>
                <a:cs typeface="Times New Roman" panose="02020603050405020304" pitchFamily="18" charset="0"/>
              </a:rPr>
              <a:t>.</a:t>
            </a:r>
          </a:p>
          <a:p>
            <a:pPr marL="0" indent="0">
              <a:buNone/>
            </a:pPr>
            <a:endParaRPr lang="en-US" dirty="0" smtClean="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1. Economic Feasibility</a:t>
            </a:r>
          </a:p>
          <a:p>
            <a:r>
              <a:rPr lang="en-US" dirty="0">
                <a:latin typeface="Times New Roman" panose="02020603050405020304" pitchFamily="18" charset="0"/>
                <a:cs typeface="Times New Roman" panose="02020603050405020304" pitchFamily="18" charset="0"/>
              </a:rPr>
              <a:t>2. Operational Feasibility</a:t>
            </a:r>
          </a:p>
          <a:p>
            <a:r>
              <a:rPr lang="en-US" dirty="0">
                <a:latin typeface="Times New Roman" panose="02020603050405020304" pitchFamily="18" charset="0"/>
                <a:cs typeface="Times New Roman" panose="02020603050405020304" pitchFamily="18" charset="0"/>
              </a:rPr>
              <a:t>3. Technical Feasibility</a:t>
            </a:r>
          </a:p>
          <a:p>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8190152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15932" y="1210615"/>
            <a:ext cx="4224270" cy="692240"/>
          </a:xfrm>
        </p:spPr>
        <p:txBody>
          <a:bodyPr>
            <a:normAutofit fontScale="90000"/>
          </a:bodyPr>
          <a:lstStyle/>
          <a:p>
            <a:r>
              <a:rPr lang="en-US" sz="2800" b="1" dirty="0">
                <a:latin typeface="Times New Roman" panose="02020603050405020304" pitchFamily="18" charset="0"/>
                <a:cs typeface="Times New Roman" panose="02020603050405020304" pitchFamily="18" charset="0"/>
              </a:rPr>
              <a:t>Economic Feasibility</a:t>
            </a:r>
            <a:endParaRPr lang="en-US" sz="28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It refers to the benefits or outcomes we are deriving from the product as compared to the total cost we are spending for developing the product.</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In the present system, the development of new product greatly enhances the accuracy of the system and reduces the delay in the processing of applications and generating the reports. The errors can be greatly reduced and at the same time providing the great level of security. Here we don’t need additional equipment except memory of required capacity. No need for spending money on client for maintenance because the database used is web enabled database.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4540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56207" y="1030309"/>
            <a:ext cx="4741572" cy="653604"/>
          </a:xfrm>
        </p:spPr>
        <p:txBody>
          <a:bodyPr>
            <a:normAutofit fontScale="90000"/>
          </a:bodyPr>
          <a:lstStyle/>
          <a:p>
            <a:r>
              <a:rPr lang="en-US" sz="2800" b="1" dirty="0">
                <a:latin typeface="Times New Roman" panose="02020603050405020304" pitchFamily="18" charset="0"/>
                <a:cs typeface="Times New Roman" panose="02020603050405020304" pitchFamily="18" charset="0"/>
              </a:rPr>
              <a:t>Operational Feasibility</a:t>
            </a:r>
            <a:endParaRPr lang="en-US" sz="28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b="1"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It refers to the feasibility of the product to be operational. Some products may work very well at design and implementation but may fail in the real time environment. It includes the study of human required and their technical expertise.</a:t>
            </a: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 the present system, the entering the details, updating the details and reports generations are perfect and quick in operations.</a:t>
            </a:r>
          </a:p>
        </p:txBody>
      </p:sp>
    </p:spTree>
    <p:extLst>
      <p:ext uri="{BB962C8B-B14F-4D97-AF65-F5344CB8AC3E}">
        <p14:creationId xmlns:p14="http://schemas.microsoft.com/office/powerpoint/2010/main" val="8256798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07723" y="435429"/>
            <a:ext cx="4297763" cy="1335314"/>
          </a:xfrm>
        </p:spPr>
        <p:txBody>
          <a:bodyPr>
            <a:normAutofit/>
          </a:bodyPr>
          <a:lstStyle/>
          <a:p>
            <a:r>
              <a:rPr lang="en-US" sz="2200" b="1" dirty="0" smtClean="0">
                <a:latin typeface="Times New Roman" panose="02020603050405020304" pitchFamily="18" charset="0"/>
                <a:cs typeface="Times New Roman" panose="02020603050405020304" pitchFamily="18" charset="0"/>
              </a:rPr>
              <a:t>Technical</a:t>
            </a:r>
            <a:r>
              <a:rPr lang="en-US" sz="2800" b="1" dirty="0" smtClean="0">
                <a:latin typeface="Times New Roman" panose="02020603050405020304" pitchFamily="18" charset="0"/>
                <a:cs typeface="Times New Roman" panose="02020603050405020304" pitchFamily="18" charset="0"/>
              </a:rPr>
              <a:t> </a:t>
            </a:r>
            <a:r>
              <a:rPr lang="en-US" sz="2200" b="1" dirty="0" smtClean="0">
                <a:latin typeface="Times New Roman" panose="02020603050405020304" pitchFamily="18" charset="0"/>
                <a:cs typeface="Times New Roman" panose="02020603050405020304" pitchFamily="18" charset="0"/>
              </a:rPr>
              <a:t>feasibility</a:t>
            </a:r>
            <a:endParaRPr lang="en-US" sz="2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711557" y="1911224"/>
            <a:ext cx="10820400" cy="4024125"/>
          </a:xfrm>
        </p:spPr>
        <p:txBody>
          <a:bodyPr/>
          <a:lstStyle/>
          <a:p>
            <a:r>
              <a:rPr lang="en-US" dirty="0">
                <a:latin typeface="Times New Roman" panose="02020603050405020304" pitchFamily="18" charset="0"/>
                <a:cs typeface="Times New Roman" panose="02020603050405020304" pitchFamily="18" charset="0"/>
              </a:rPr>
              <a:t>It refers to whether the software that is available in the market fully supports the present application .It studies the pros and cons of using particular software for the development and its feasibility. It also studies the additional time needed to be given to people to make the application work.</a:t>
            </a:r>
          </a:p>
          <a:p>
            <a:pPr marL="0" indent="0">
              <a:buNone/>
            </a:pP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the present system the user interface is user friendly and does not require much expertise and training .It just needs mouse click to do operations and to generate reports. The software that is used for developing is highly suitable for the present applications since the users </a:t>
            </a:r>
          </a:p>
        </p:txBody>
      </p:sp>
    </p:spTree>
    <p:extLst>
      <p:ext uri="{BB962C8B-B14F-4D97-AF65-F5344CB8AC3E}">
        <p14:creationId xmlns:p14="http://schemas.microsoft.com/office/powerpoint/2010/main" val="2126801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56114" y="1472710"/>
            <a:ext cx="4659086" cy="473656"/>
          </a:xfrm>
        </p:spPr>
        <p:txBody>
          <a:bodyPr>
            <a:normAutofit fontScale="90000"/>
          </a:bodyPr>
          <a:lstStyle/>
          <a:p>
            <a:r>
              <a:rPr lang="en-US" b="1" dirty="0" smtClean="0">
                <a:latin typeface="Times New Roman" panose="02020603050405020304" pitchFamily="18" charset="0"/>
                <a:cs typeface="Times New Roman" panose="02020603050405020304" pitchFamily="18" charset="0"/>
              </a:rPr>
              <a:t/>
            </a:r>
            <a:br>
              <a:rPr lang="en-US" b="1" dirty="0" smtClean="0">
                <a:latin typeface="Times New Roman" panose="02020603050405020304" pitchFamily="18" charset="0"/>
                <a:cs typeface="Times New Roman" panose="02020603050405020304" pitchFamily="18" charset="0"/>
              </a:rPr>
            </a:br>
            <a:r>
              <a:rPr lang="en-US" sz="3600" b="1" dirty="0" smtClean="0">
                <a:latin typeface="Times New Roman" panose="02020603050405020304" pitchFamily="18" charset="0"/>
                <a:cs typeface="Times New Roman" panose="02020603050405020304" pitchFamily="18" charset="0"/>
              </a:rPr>
              <a:t>SYSTEM </a:t>
            </a:r>
            <a:r>
              <a:rPr lang="en-US" sz="3600" b="1" dirty="0">
                <a:latin typeface="Times New Roman" panose="02020603050405020304" pitchFamily="18" charset="0"/>
                <a:cs typeface="Times New Roman" panose="02020603050405020304" pitchFamily="18" charset="0"/>
              </a:rPr>
              <a:t>DESIGN</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dirty="0">
                <a:latin typeface="Times New Roman" panose="02020603050405020304" pitchFamily="18" charset="0"/>
                <a:cs typeface="Times New Roman" panose="02020603050405020304" pitchFamily="18" charset="0"/>
              </a:rPr>
              <a:t>System design is the process, which involves conceiving planning and carrying out the plan by generating the necessary reports and inputs.  In other words design phase acts as bridge between the software requirement specification and implementation phase, which satisfies those requirements.  System design is the transformation of the analysis model into a system design model.</a:t>
            </a:r>
          </a:p>
          <a:p>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design of the system is correct if a system built precisely according to the requirements of that system.  Design should be clearly verifiable, complete and traceable.  The goal is to divide the problem into manageably small modules that can be solving separately.  The different modules have to cooperate and communicate together to solve the problem.  The complete project is broken down into different identifiable modules.  Each module can be understood separately.  All the modules at last are combined to get the solution of the complete system.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49467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40971" y="705395"/>
            <a:ext cx="8033658" cy="582680"/>
          </a:xfrm>
        </p:spPr>
        <p:txBody>
          <a:bodyPr>
            <a:normAutofit fontScale="90000"/>
          </a:bodyPr>
          <a:lstStyle/>
          <a:p>
            <a:r>
              <a:rPr lang="en-US" sz="3200" b="1" dirty="0" smtClean="0">
                <a:latin typeface="Times New Roman" panose="02020603050405020304" pitchFamily="18" charset="0"/>
                <a:cs typeface="Times New Roman" panose="02020603050405020304" pitchFamily="18" charset="0"/>
              </a:rPr>
              <a:t/>
            </a:r>
            <a:br>
              <a:rPr lang="en-US" sz="3200" b="1" dirty="0" smtClean="0">
                <a:latin typeface="Times New Roman" panose="02020603050405020304" pitchFamily="18" charset="0"/>
                <a:cs typeface="Times New Roman" panose="02020603050405020304" pitchFamily="18" charset="0"/>
              </a:rPr>
            </a:br>
            <a:r>
              <a:rPr lang="en-US" sz="3200" b="1" dirty="0" smtClean="0">
                <a:latin typeface="Times New Roman" panose="02020603050405020304" pitchFamily="18" charset="0"/>
                <a:cs typeface="Times New Roman" panose="02020603050405020304" pitchFamily="18" charset="0"/>
              </a:rPr>
              <a:t>Use </a:t>
            </a:r>
            <a:r>
              <a:rPr lang="en-US" sz="3200" b="1" dirty="0">
                <a:latin typeface="Times New Roman" panose="02020603050405020304" pitchFamily="18" charset="0"/>
                <a:cs typeface="Times New Roman" panose="02020603050405020304" pitchFamily="18" charset="0"/>
              </a:rPr>
              <a:t>case Diagram for Patient</a:t>
            </a:r>
            <a:r>
              <a:rPr lang="en-US" sz="3200" dirty="0">
                <a:latin typeface="Times New Roman" panose="02020603050405020304" pitchFamily="18" charset="0"/>
                <a:cs typeface="Times New Roman" panose="02020603050405020304" pitchFamily="18" charset="0"/>
              </a:rPr>
              <a:t/>
            </a: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pic>
        <p:nvPicPr>
          <p:cNvPr id="4" name="Content Placeholder 3"/>
          <p:cNvPicPr>
            <a:picLocks noGrp="1"/>
          </p:cNvPicPr>
          <p:nvPr>
            <p:ph idx="1"/>
          </p:nvPr>
        </p:nvPicPr>
        <p:blipFill>
          <a:blip r:embed="rId2"/>
          <a:srcRect/>
          <a:stretch>
            <a:fillRect/>
          </a:stretch>
        </p:blipFill>
        <p:spPr bwMode="auto">
          <a:xfrm>
            <a:off x="2756078" y="1390919"/>
            <a:ext cx="8909053" cy="5153572"/>
          </a:xfrm>
          <a:prstGeom prst="rect">
            <a:avLst/>
          </a:prstGeom>
          <a:noFill/>
          <a:ln w="9525">
            <a:noFill/>
            <a:miter lim="800000"/>
            <a:headEnd/>
            <a:tailEnd/>
          </a:ln>
        </p:spPr>
      </p:pic>
    </p:spTree>
    <p:extLst>
      <p:ext uri="{BB962C8B-B14F-4D97-AF65-F5344CB8AC3E}">
        <p14:creationId xmlns:p14="http://schemas.microsoft.com/office/powerpoint/2010/main" val="431953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28245" y="918920"/>
            <a:ext cx="4535510" cy="690940"/>
          </a:xfrm>
        </p:spPr>
        <p:txBody>
          <a:bodyPr>
            <a:normAutofit/>
          </a:bodyPr>
          <a:lstStyle/>
          <a:p>
            <a:r>
              <a:rPr lang="en-US" sz="3200" b="1" dirty="0"/>
              <a:t>OUTPUT SCREENS</a:t>
            </a:r>
            <a:endParaRPr lang="en-US" sz="3200" dirty="0"/>
          </a:p>
        </p:txBody>
      </p:sp>
      <p:sp>
        <p:nvSpPr>
          <p:cNvPr id="4" name="Title 1"/>
          <p:cNvSpPr txBox="1">
            <a:spLocks/>
          </p:cNvSpPr>
          <p:nvPr/>
        </p:nvSpPr>
        <p:spPr>
          <a:xfrm>
            <a:off x="463638" y="1898348"/>
            <a:ext cx="2282781" cy="309092"/>
          </a:xfrm>
          <a:prstGeom prst="rect">
            <a:avLst/>
          </a:prstGeom>
        </p:spPr>
        <p:txBody>
          <a:bodyPr vert="horz" lIns="91440" tIns="45720" rIns="91440" bIns="45720" rtlCol="0" anchor="ctr">
            <a:normAutofit fontScale="92500" lnSpcReduction="200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2000" b="1" dirty="0" smtClean="0"/>
              <a:t>OUTPUT SCREENS</a:t>
            </a:r>
            <a:endParaRPr lang="en-US" sz="2000" dirty="0"/>
          </a:p>
        </p:txBody>
      </p:sp>
      <p:pic>
        <p:nvPicPr>
          <p:cNvPr id="5" name="Content Placeholder 4"/>
          <p:cNvPicPr>
            <a:picLocks noGrp="1"/>
          </p:cNvPicPr>
          <p:nvPr>
            <p:ph idx="1"/>
          </p:nvPr>
        </p:nvPicPr>
        <p:blipFill>
          <a:blip r:embed="rId2"/>
          <a:stretch>
            <a:fillRect/>
          </a:stretch>
        </p:blipFill>
        <p:spPr>
          <a:xfrm>
            <a:off x="1100410" y="2374229"/>
            <a:ext cx="8970869" cy="4258391"/>
          </a:xfrm>
          <a:prstGeom prst="rect">
            <a:avLst/>
          </a:prstGeom>
        </p:spPr>
      </p:pic>
    </p:spTree>
    <p:extLst>
      <p:ext uri="{BB962C8B-B14F-4D97-AF65-F5344CB8AC3E}">
        <p14:creationId xmlns:p14="http://schemas.microsoft.com/office/powerpoint/2010/main" val="4148180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463638" y="1898348"/>
            <a:ext cx="2282781" cy="309092"/>
          </a:xfrm>
          <a:prstGeom prst="rect">
            <a:avLst/>
          </a:prstGeom>
        </p:spPr>
        <p:txBody>
          <a:bodyPr vert="horz" lIns="91440" tIns="45720" rIns="91440" bIns="45720" rtlCol="0" anchor="ctr">
            <a:normAutofit fontScale="85000" lnSpcReduction="100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sz="2000" b="1" dirty="0"/>
              <a:t>Appointment page </a:t>
            </a:r>
            <a:endParaRPr lang="en-US" sz="2000" dirty="0"/>
          </a:p>
        </p:txBody>
      </p:sp>
      <p:pic>
        <p:nvPicPr>
          <p:cNvPr id="5" name="Content Placeholder 4"/>
          <p:cNvPicPr>
            <a:picLocks noGrp="1"/>
          </p:cNvPicPr>
          <p:nvPr>
            <p:ph idx="1"/>
          </p:nvPr>
        </p:nvPicPr>
        <p:blipFill>
          <a:blip r:embed="rId2"/>
          <a:stretch>
            <a:fillRect/>
          </a:stretch>
        </p:blipFill>
        <p:spPr>
          <a:xfrm>
            <a:off x="615680" y="2207440"/>
            <a:ext cx="9120748" cy="4399422"/>
          </a:xfrm>
          <a:prstGeom prst="rect">
            <a:avLst/>
          </a:prstGeom>
        </p:spPr>
      </p:pic>
    </p:spTree>
    <p:extLst>
      <p:ext uri="{BB962C8B-B14F-4D97-AF65-F5344CB8AC3E}">
        <p14:creationId xmlns:p14="http://schemas.microsoft.com/office/powerpoint/2010/main" val="17952241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5800" y="1695064"/>
            <a:ext cx="1231747" cy="499496"/>
          </a:xfrm>
          <a:prstGeom prst="rect">
            <a:avLst/>
          </a:prstGeom>
        </p:spPr>
        <p:txBody>
          <a:bodyPr wrap="none">
            <a:spAutoFit/>
          </a:bodyPr>
          <a:lstStyle/>
          <a:p>
            <a:pPr marR="8255" indent="-6350">
              <a:lnSpc>
                <a:spcPct val="147000"/>
              </a:lnSpc>
              <a:spcAft>
                <a:spcPts val="1180"/>
              </a:spcAft>
            </a:pPr>
            <a:r>
              <a:rPr lang="en-US" b="1" dirty="0">
                <a:solidFill>
                  <a:srgbClr val="000000"/>
                </a:solidFill>
                <a:latin typeface="Times New Roman" panose="02020603050405020304" pitchFamily="18" charset="0"/>
                <a:ea typeface="Times New Roman" panose="02020603050405020304" pitchFamily="18" charset="0"/>
              </a:rPr>
              <a:t>Blog Page </a:t>
            </a:r>
            <a:endParaRPr lang="en-US" dirty="0">
              <a:solidFill>
                <a:srgbClr val="000000"/>
              </a:solidFill>
              <a:effectLst/>
              <a:latin typeface="Times New Roman" panose="02020603050405020304" pitchFamily="18" charset="0"/>
              <a:ea typeface="Times New Roman" panose="02020603050405020304" pitchFamily="18" charset="0"/>
            </a:endParaRPr>
          </a:p>
        </p:txBody>
      </p:sp>
      <p:pic>
        <p:nvPicPr>
          <p:cNvPr id="5" name="Content Placeholder 4"/>
          <p:cNvPicPr>
            <a:picLocks noGrp="1"/>
          </p:cNvPicPr>
          <p:nvPr>
            <p:ph idx="1"/>
          </p:nvPr>
        </p:nvPicPr>
        <p:blipFill>
          <a:blip r:embed="rId2"/>
          <a:stretch>
            <a:fillRect/>
          </a:stretch>
        </p:blipFill>
        <p:spPr>
          <a:xfrm>
            <a:off x="811370" y="2193925"/>
            <a:ext cx="8863544" cy="4451574"/>
          </a:xfrm>
          <a:prstGeom prst="rect">
            <a:avLst/>
          </a:prstGeom>
        </p:spPr>
      </p:pic>
    </p:spTree>
    <p:extLst>
      <p:ext uri="{BB962C8B-B14F-4D97-AF65-F5344CB8AC3E}">
        <p14:creationId xmlns:p14="http://schemas.microsoft.com/office/powerpoint/2010/main" val="274255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5800" y="1569393"/>
            <a:ext cx="1917833" cy="499496"/>
          </a:xfrm>
          <a:prstGeom prst="rect">
            <a:avLst/>
          </a:prstGeom>
        </p:spPr>
        <p:txBody>
          <a:bodyPr wrap="none">
            <a:spAutoFit/>
          </a:bodyPr>
          <a:lstStyle/>
          <a:p>
            <a:pPr marR="8255" indent="-6350">
              <a:lnSpc>
                <a:spcPct val="147000"/>
              </a:lnSpc>
              <a:spcAft>
                <a:spcPts val="1180"/>
              </a:spcAft>
            </a:pPr>
            <a:r>
              <a:rPr lang="en-US" b="1" dirty="0">
                <a:solidFill>
                  <a:srgbClr val="000000"/>
                </a:solidFill>
                <a:latin typeface="Times New Roman" panose="02020603050405020304" pitchFamily="18" charset="0"/>
                <a:ea typeface="Times New Roman" panose="02020603050405020304" pitchFamily="18" charset="0"/>
              </a:rPr>
              <a:t>Blog- single page </a:t>
            </a:r>
            <a:endParaRPr lang="en-US" dirty="0">
              <a:solidFill>
                <a:srgbClr val="000000"/>
              </a:solidFill>
              <a:effectLst/>
              <a:latin typeface="Times New Roman" panose="02020603050405020304" pitchFamily="18" charset="0"/>
              <a:ea typeface="Times New Roman" panose="02020603050405020304" pitchFamily="18" charset="0"/>
            </a:endParaRPr>
          </a:p>
        </p:txBody>
      </p:sp>
      <p:pic>
        <p:nvPicPr>
          <p:cNvPr id="5" name="Content Placeholder 4"/>
          <p:cNvPicPr>
            <a:picLocks noGrp="1"/>
          </p:cNvPicPr>
          <p:nvPr>
            <p:ph idx="1"/>
          </p:nvPr>
        </p:nvPicPr>
        <p:blipFill>
          <a:blip r:embed="rId2"/>
          <a:stretch>
            <a:fillRect/>
          </a:stretch>
        </p:blipFill>
        <p:spPr>
          <a:xfrm>
            <a:off x="868590" y="2181046"/>
            <a:ext cx="9279962" cy="4464453"/>
          </a:xfrm>
          <a:prstGeom prst="rect">
            <a:avLst/>
          </a:prstGeom>
        </p:spPr>
      </p:pic>
    </p:spTree>
    <p:extLst>
      <p:ext uri="{BB962C8B-B14F-4D97-AF65-F5344CB8AC3E}">
        <p14:creationId xmlns:p14="http://schemas.microsoft.com/office/powerpoint/2010/main" val="2416841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31087" y="631076"/>
            <a:ext cx="3799268" cy="991662"/>
          </a:xfrm>
        </p:spPr>
        <p:txBody>
          <a:bodyPr>
            <a:normAutofit fontScale="90000"/>
          </a:bodyPr>
          <a:lstStyle/>
          <a:p>
            <a:r>
              <a:rPr lang="en-US" b="1" dirty="0" smtClean="0">
                <a:latin typeface="Times New Roman" panose="02020603050405020304" pitchFamily="18" charset="0"/>
                <a:cs typeface="Times New Roman" panose="02020603050405020304" pitchFamily="18" charset="0"/>
              </a:rPr>
              <a:t/>
            </a:r>
            <a:br>
              <a:rPr lang="en-US" b="1" dirty="0" smtClean="0">
                <a:latin typeface="Times New Roman" panose="02020603050405020304" pitchFamily="18" charset="0"/>
                <a:cs typeface="Times New Roman" panose="02020603050405020304" pitchFamily="18" charset="0"/>
              </a:rPr>
            </a:br>
            <a:r>
              <a:rPr lang="en-US" sz="3600" b="1" dirty="0" smtClean="0">
                <a:latin typeface="Times New Roman" panose="02020603050405020304" pitchFamily="18" charset="0"/>
                <a:cs typeface="Times New Roman" panose="02020603050405020304" pitchFamily="18" charset="0"/>
              </a:rPr>
              <a:t>INTRODUCTION</a:t>
            </a:r>
            <a:r>
              <a:rPr lang="en-US" dirty="0">
                <a:latin typeface="Times New Roman" panose="02020603050405020304" pitchFamily="18" charset="0"/>
                <a:cs typeface="Times New Roman" panose="02020603050405020304" pitchFamily="18" charset="0"/>
              </a:rPr>
              <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50761" y="1622738"/>
            <a:ext cx="11423560" cy="4958366"/>
          </a:xfrm>
        </p:spPr>
        <p:txBody>
          <a:bodyPr>
            <a:normAutofit/>
          </a:bodyPr>
          <a:lstStyle/>
          <a:p>
            <a:r>
              <a:rPr lang="en-US" dirty="0" smtClean="0">
                <a:latin typeface="Times New Roman" panose="02020603050405020304" pitchFamily="18" charset="0"/>
                <a:cs typeface="Times New Roman" panose="02020603050405020304" pitchFamily="18" charset="0"/>
              </a:rPr>
              <a:t>This </a:t>
            </a:r>
            <a:r>
              <a:rPr lang="en-US" dirty="0">
                <a:latin typeface="Times New Roman" panose="02020603050405020304" pitchFamily="18" charset="0"/>
                <a:cs typeface="Times New Roman" panose="02020603050405020304" pitchFamily="18" charset="0"/>
              </a:rPr>
              <a:t>project deals with the Corporate Medicare Management. This project is very helpful to both Medicare staff as well as to the public. It is having mainly Administration and Client modules. </a:t>
            </a:r>
          </a:p>
          <a:p>
            <a:pPr marL="0" indent="0">
              <a:buNone/>
            </a:pP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The </a:t>
            </a:r>
            <a:r>
              <a:rPr lang="en-US" dirty="0">
                <a:latin typeface="Times New Roman" panose="02020603050405020304" pitchFamily="18" charset="0"/>
                <a:cs typeface="Times New Roman" panose="02020603050405020304" pitchFamily="18" charset="0"/>
              </a:rPr>
              <a:t>growing quality demand in the hospital sector makes it necessary to exploit the   whole potential of stored data efficiently, not only the clinical data, in order to improve   diagnoses and treatments, but also on management, in order to minimize costs and improve the care given to the patients. </a:t>
            </a:r>
          </a:p>
          <a:p>
            <a:pPr marL="0" indent="0">
              <a:buNone/>
            </a:pPr>
            <a:r>
              <a:rPr lang="en-US" dirty="0">
                <a:latin typeface="Times New Roman" panose="02020603050405020304" pitchFamily="18" charset="0"/>
                <a:cs typeface="Times New Roman" panose="02020603050405020304" pitchFamily="18" charset="0"/>
              </a:rPr>
              <a:t> </a:t>
            </a:r>
          </a:p>
          <a:p>
            <a:r>
              <a:rPr lang="en-US" dirty="0" smtClean="0">
                <a:latin typeface="Times New Roman" panose="02020603050405020304" pitchFamily="18" charset="0"/>
                <a:cs typeface="Times New Roman" panose="02020603050405020304" pitchFamily="18" charset="0"/>
              </a:rPr>
              <a:t>However</a:t>
            </a:r>
            <a:r>
              <a:rPr lang="en-US" dirty="0">
                <a:latin typeface="Times New Roman" panose="02020603050405020304" pitchFamily="18" charset="0"/>
                <a:cs typeface="Times New Roman" panose="02020603050405020304" pitchFamily="18" charset="0"/>
              </a:rPr>
              <a:t>, data mining and the overall process, known as Knowledge Discovery from Databases (KDD), is usually an expensive process, especially in the stages of business objectives elicitation, data mining objectives elicitation, and data preparation. This is especially the case each time data mining is applied to a hospital: many meetings have to been held with the direction of the hospital, area coordinators, computer scientists, etc., to establish the objectives, prepare the data, the mining views and for training the users to general DM tools.</a:t>
            </a:r>
          </a:p>
        </p:txBody>
      </p:sp>
    </p:spTree>
    <p:extLst>
      <p:ext uri="{BB962C8B-B14F-4D97-AF65-F5344CB8AC3E}">
        <p14:creationId xmlns:p14="http://schemas.microsoft.com/office/powerpoint/2010/main" val="26998584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5800" y="1569392"/>
            <a:ext cx="1828065" cy="499496"/>
          </a:xfrm>
          <a:prstGeom prst="rect">
            <a:avLst/>
          </a:prstGeom>
        </p:spPr>
        <p:txBody>
          <a:bodyPr wrap="none">
            <a:spAutoFit/>
          </a:bodyPr>
          <a:lstStyle/>
          <a:p>
            <a:pPr marR="8255" indent="-6350">
              <a:lnSpc>
                <a:spcPct val="147000"/>
              </a:lnSpc>
              <a:spcAft>
                <a:spcPts val="1180"/>
              </a:spcAft>
            </a:pPr>
            <a:r>
              <a:rPr lang="en-US" b="1" dirty="0">
                <a:solidFill>
                  <a:srgbClr val="000000"/>
                </a:solidFill>
                <a:latin typeface="Times New Roman" panose="02020603050405020304" pitchFamily="18" charset="0"/>
                <a:ea typeface="Times New Roman" panose="02020603050405020304" pitchFamily="18" charset="0"/>
              </a:rPr>
              <a:t>Contact us page </a:t>
            </a:r>
            <a:endParaRPr lang="en-US" dirty="0">
              <a:solidFill>
                <a:srgbClr val="000000"/>
              </a:solidFill>
              <a:effectLst/>
              <a:latin typeface="Times New Roman" panose="02020603050405020304" pitchFamily="18" charset="0"/>
              <a:ea typeface="Times New Roman" panose="02020603050405020304" pitchFamily="18" charset="0"/>
            </a:endParaRPr>
          </a:p>
        </p:txBody>
      </p:sp>
      <p:pic>
        <p:nvPicPr>
          <p:cNvPr id="5" name="Content Placeholder 4"/>
          <p:cNvPicPr>
            <a:picLocks noGrp="1"/>
          </p:cNvPicPr>
          <p:nvPr>
            <p:ph idx="1"/>
          </p:nvPr>
        </p:nvPicPr>
        <p:blipFill>
          <a:blip r:embed="rId2"/>
          <a:stretch>
            <a:fillRect/>
          </a:stretch>
        </p:blipFill>
        <p:spPr>
          <a:xfrm>
            <a:off x="791317" y="2068888"/>
            <a:ext cx="8867838" cy="4525095"/>
          </a:xfrm>
          <a:prstGeom prst="rect">
            <a:avLst/>
          </a:prstGeom>
        </p:spPr>
      </p:pic>
    </p:spTree>
    <p:extLst>
      <p:ext uri="{BB962C8B-B14F-4D97-AF65-F5344CB8AC3E}">
        <p14:creationId xmlns:p14="http://schemas.microsoft.com/office/powerpoint/2010/main" val="5485017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81278" y="1582272"/>
            <a:ext cx="1962717" cy="499496"/>
          </a:xfrm>
          <a:prstGeom prst="rect">
            <a:avLst/>
          </a:prstGeom>
        </p:spPr>
        <p:txBody>
          <a:bodyPr wrap="none">
            <a:spAutoFit/>
          </a:bodyPr>
          <a:lstStyle/>
          <a:p>
            <a:pPr marR="8255" indent="-6350">
              <a:lnSpc>
                <a:spcPct val="147000"/>
              </a:lnSpc>
              <a:spcAft>
                <a:spcPts val="1180"/>
              </a:spcAft>
            </a:pPr>
            <a:r>
              <a:rPr lang="en-US" b="1" dirty="0">
                <a:solidFill>
                  <a:srgbClr val="000000"/>
                </a:solidFill>
                <a:latin typeface="Times New Roman" panose="02020603050405020304" pitchFamily="18" charset="0"/>
                <a:ea typeface="Times New Roman" panose="02020603050405020304" pitchFamily="18" charset="0"/>
              </a:rPr>
              <a:t>Department page </a:t>
            </a:r>
            <a:endParaRPr lang="en-US" dirty="0">
              <a:solidFill>
                <a:srgbClr val="000000"/>
              </a:solidFill>
              <a:effectLst/>
              <a:latin typeface="Times New Roman" panose="02020603050405020304" pitchFamily="18" charset="0"/>
              <a:ea typeface="Times New Roman" panose="02020603050405020304" pitchFamily="18" charset="0"/>
            </a:endParaRPr>
          </a:p>
        </p:txBody>
      </p:sp>
      <p:pic>
        <p:nvPicPr>
          <p:cNvPr id="5" name="Content Placeholder 4"/>
          <p:cNvPicPr>
            <a:picLocks noGrp="1"/>
          </p:cNvPicPr>
          <p:nvPr>
            <p:ph idx="1"/>
          </p:nvPr>
        </p:nvPicPr>
        <p:blipFill>
          <a:blip r:embed="rId2"/>
          <a:stretch>
            <a:fillRect/>
          </a:stretch>
        </p:blipFill>
        <p:spPr>
          <a:xfrm>
            <a:off x="581278" y="2081768"/>
            <a:ext cx="9000604" cy="4473578"/>
          </a:xfrm>
          <a:prstGeom prst="rect">
            <a:avLst/>
          </a:prstGeom>
        </p:spPr>
      </p:pic>
    </p:spTree>
    <p:extLst>
      <p:ext uri="{BB962C8B-B14F-4D97-AF65-F5344CB8AC3E}">
        <p14:creationId xmlns:p14="http://schemas.microsoft.com/office/powerpoint/2010/main" val="34810380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5800" y="1595839"/>
            <a:ext cx="954107" cy="369332"/>
          </a:xfrm>
          <a:prstGeom prst="rect">
            <a:avLst/>
          </a:prstGeom>
        </p:spPr>
        <p:txBody>
          <a:bodyPr wrap="none">
            <a:spAutoFit/>
          </a:bodyPr>
          <a:lstStyle/>
          <a:p>
            <a:r>
              <a:rPr lang="en-US" b="1" dirty="0">
                <a:solidFill>
                  <a:srgbClr val="000000"/>
                </a:solidFill>
                <a:latin typeface="Times New Roman" panose="02020603050405020304" pitchFamily="18" charset="0"/>
                <a:ea typeface="Times New Roman" panose="02020603050405020304" pitchFamily="18" charset="0"/>
              </a:rPr>
              <a:t>Doctors</a:t>
            </a:r>
            <a:endParaRPr lang="en-US" dirty="0"/>
          </a:p>
        </p:txBody>
      </p:sp>
      <p:pic>
        <p:nvPicPr>
          <p:cNvPr id="5" name="Content Placeholder 4"/>
          <p:cNvPicPr>
            <a:picLocks noGrp="1"/>
          </p:cNvPicPr>
          <p:nvPr>
            <p:ph idx="1"/>
          </p:nvPr>
        </p:nvPicPr>
        <p:blipFill>
          <a:blip r:embed="rId2"/>
          <a:stretch>
            <a:fillRect/>
          </a:stretch>
        </p:blipFill>
        <p:spPr>
          <a:xfrm>
            <a:off x="685800" y="2065136"/>
            <a:ext cx="9385479" cy="4554605"/>
          </a:xfrm>
          <a:prstGeom prst="rect">
            <a:avLst/>
          </a:prstGeom>
        </p:spPr>
      </p:pic>
    </p:spTree>
    <p:extLst>
      <p:ext uri="{BB962C8B-B14F-4D97-AF65-F5344CB8AC3E}">
        <p14:creationId xmlns:p14="http://schemas.microsoft.com/office/powerpoint/2010/main" val="19765560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85800" y="1543635"/>
            <a:ext cx="1347164" cy="499496"/>
          </a:xfrm>
          <a:prstGeom prst="rect">
            <a:avLst/>
          </a:prstGeom>
        </p:spPr>
        <p:txBody>
          <a:bodyPr wrap="none">
            <a:spAutoFit/>
          </a:bodyPr>
          <a:lstStyle/>
          <a:p>
            <a:pPr marR="8255" indent="-6350">
              <a:lnSpc>
                <a:spcPct val="147000"/>
              </a:lnSpc>
              <a:spcAft>
                <a:spcPts val="1180"/>
              </a:spcAft>
            </a:pPr>
            <a:r>
              <a:rPr lang="en-US" b="1" dirty="0">
                <a:solidFill>
                  <a:srgbClr val="000000"/>
                </a:solidFill>
                <a:latin typeface="Times New Roman" panose="02020603050405020304" pitchFamily="18" charset="0"/>
                <a:ea typeface="Times New Roman" panose="02020603050405020304" pitchFamily="18" charset="0"/>
              </a:rPr>
              <a:t>Index Page </a:t>
            </a:r>
            <a:endParaRPr lang="en-US" dirty="0">
              <a:solidFill>
                <a:srgbClr val="000000"/>
              </a:solidFill>
              <a:effectLst/>
              <a:latin typeface="Times New Roman" panose="02020603050405020304" pitchFamily="18" charset="0"/>
              <a:ea typeface="Times New Roman" panose="02020603050405020304" pitchFamily="18" charset="0"/>
            </a:endParaRPr>
          </a:p>
        </p:txBody>
      </p:sp>
      <p:pic>
        <p:nvPicPr>
          <p:cNvPr id="5" name="Content Placeholder 4"/>
          <p:cNvPicPr>
            <a:picLocks noGrp="1"/>
          </p:cNvPicPr>
          <p:nvPr>
            <p:ph idx="1"/>
          </p:nvPr>
        </p:nvPicPr>
        <p:blipFill>
          <a:blip r:embed="rId2"/>
          <a:stretch>
            <a:fillRect/>
          </a:stretch>
        </p:blipFill>
        <p:spPr>
          <a:xfrm>
            <a:off x="685799" y="2193925"/>
            <a:ext cx="9063507" cy="4412937"/>
          </a:xfrm>
          <a:prstGeom prst="rect">
            <a:avLst/>
          </a:prstGeom>
        </p:spPr>
      </p:pic>
    </p:spTree>
    <p:extLst>
      <p:ext uri="{BB962C8B-B14F-4D97-AF65-F5344CB8AC3E}">
        <p14:creationId xmlns:p14="http://schemas.microsoft.com/office/powerpoint/2010/main" val="34031423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2306" y="1112103"/>
            <a:ext cx="4253580" cy="420483"/>
          </a:xfrm>
        </p:spPr>
        <p:txBody>
          <a:bodyPr>
            <a:normAutofit fontScale="90000"/>
          </a:bodyPr>
          <a:lstStyle/>
          <a:p>
            <a:r>
              <a:rPr lang="en-US" b="1" dirty="0" smtClean="0">
                <a:latin typeface="Times New Roman" panose="02020603050405020304" pitchFamily="18" charset="0"/>
                <a:cs typeface="Times New Roman" panose="02020603050405020304" pitchFamily="18" charset="0"/>
              </a:rPr>
              <a:t/>
            </a:r>
            <a:br>
              <a:rPr lang="en-US" b="1" dirty="0" smtClean="0">
                <a:latin typeface="Times New Roman" panose="02020603050405020304" pitchFamily="18" charset="0"/>
                <a:cs typeface="Times New Roman" panose="02020603050405020304" pitchFamily="18" charset="0"/>
              </a:rPr>
            </a:br>
            <a:r>
              <a:rPr lang="en-US" b="1" dirty="0" smtClean="0">
                <a:latin typeface="Times New Roman" panose="02020603050405020304" pitchFamily="18" charset="0"/>
                <a:cs typeface="Times New Roman" panose="02020603050405020304" pitchFamily="18" charset="0"/>
              </a:rPr>
              <a:t>references:-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85800" y="1532586"/>
            <a:ext cx="10820400" cy="4958366"/>
          </a:xfrm>
        </p:spPr>
        <p:txBody>
          <a:bodyPr>
            <a:normAutofit/>
          </a:bodyPr>
          <a:lstStyle/>
          <a:p>
            <a:pPr marL="0" indent="0">
              <a:buNone/>
            </a:pPr>
            <a:r>
              <a:rPr lang="en-US" sz="1800" b="1" dirty="0">
                <a:latin typeface="Times New Roman" panose="02020603050405020304" pitchFamily="18" charset="0"/>
                <a:cs typeface="Times New Roman" panose="02020603050405020304" pitchFamily="18" charset="0"/>
              </a:rPr>
              <a:t> </a:t>
            </a:r>
            <a:endParaRPr lang="en-IN" sz="1800" dirty="0">
              <a:latin typeface="Times New Roman" panose="02020603050405020304" pitchFamily="18" charset="0"/>
              <a:cs typeface="Times New Roman" panose="02020603050405020304" pitchFamily="18" charset="0"/>
            </a:endParaRPr>
          </a:p>
          <a:p>
            <a:pPr lvl="0"/>
            <a:r>
              <a:rPr lang="en-US" sz="1800" dirty="0">
                <a:latin typeface="Times New Roman" panose="02020603050405020304" pitchFamily="18" charset="0"/>
                <a:cs typeface="Times New Roman" panose="02020603050405020304" pitchFamily="18" charset="0"/>
              </a:rPr>
              <a:t> </a:t>
            </a:r>
            <a:r>
              <a:rPr lang="en-US" sz="1800" u="sng" dirty="0">
                <a:latin typeface="Times New Roman" panose="02020603050405020304" pitchFamily="18" charset="0"/>
                <a:cs typeface="Times New Roman" panose="02020603050405020304" pitchFamily="18" charset="0"/>
                <a:hlinkClick r:id="rId2"/>
              </a:rPr>
              <a:t>https://www.w3schools.com</a:t>
            </a:r>
            <a:endParaRPr lang="en-IN" sz="1800" dirty="0">
              <a:latin typeface="Times New Roman" panose="02020603050405020304" pitchFamily="18" charset="0"/>
              <a:cs typeface="Times New Roman" panose="02020603050405020304" pitchFamily="18" charset="0"/>
            </a:endParaRPr>
          </a:p>
          <a:p>
            <a:pPr lvl="0"/>
            <a:r>
              <a:rPr lang="en-US" sz="1800" u="sng" dirty="0">
                <a:latin typeface="Times New Roman" panose="02020603050405020304" pitchFamily="18" charset="0"/>
                <a:cs typeface="Times New Roman" panose="02020603050405020304" pitchFamily="18" charset="0"/>
                <a:hlinkClick r:id="rId3"/>
              </a:rPr>
              <a:t>https://hi.wikipedia.org</a:t>
            </a:r>
            <a:endParaRPr lang="en-IN" sz="1800" dirty="0">
              <a:latin typeface="Times New Roman" panose="02020603050405020304" pitchFamily="18" charset="0"/>
              <a:cs typeface="Times New Roman" panose="02020603050405020304" pitchFamily="18" charset="0"/>
            </a:endParaRPr>
          </a:p>
          <a:p>
            <a:pPr lvl="0"/>
            <a:r>
              <a:rPr lang="en-US" sz="1800" u="sng" dirty="0">
                <a:latin typeface="Times New Roman" panose="02020603050405020304" pitchFamily="18" charset="0"/>
                <a:cs typeface="Times New Roman" panose="02020603050405020304" pitchFamily="18" charset="0"/>
                <a:hlinkClick r:id="rId4"/>
              </a:rPr>
              <a:t>https://www.geeksforgeeks.org</a:t>
            </a:r>
            <a:endParaRPr lang="en-IN" sz="1800" dirty="0">
              <a:latin typeface="Times New Roman" panose="02020603050405020304" pitchFamily="18" charset="0"/>
              <a:cs typeface="Times New Roman" panose="02020603050405020304" pitchFamily="18" charset="0"/>
            </a:endParaRPr>
          </a:p>
          <a:p>
            <a:pPr lvl="0"/>
            <a:r>
              <a:rPr lang="en-US" sz="1800" u="sng" dirty="0">
                <a:latin typeface="Times New Roman" panose="02020603050405020304" pitchFamily="18" charset="0"/>
                <a:cs typeface="Times New Roman" panose="02020603050405020304" pitchFamily="18" charset="0"/>
                <a:hlinkClick r:id="rId5"/>
              </a:rPr>
              <a:t>https://en.wikipedia.org</a:t>
            </a:r>
            <a:endParaRPr lang="en-IN" sz="1800" dirty="0">
              <a:latin typeface="Times New Roman" panose="02020603050405020304" pitchFamily="18" charset="0"/>
              <a:cs typeface="Times New Roman" panose="02020603050405020304" pitchFamily="18" charset="0"/>
            </a:endParaRPr>
          </a:p>
          <a:p>
            <a:pPr lvl="0"/>
            <a:r>
              <a:rPr lang="en-US" sz="1800" u="sng" dirty="0">
                <a:latin typeface="Times New Roman" panose="02020603050405020304" pitchFamily="18" charset="0"/>
                <a:cs typeface="Times New Roman" panose="02020603050405020304" pitchFamily="18" charset="0"/>
                <a:hlinkClick r:id="rId6"/>
              </a:rPr>
              <a:t>https://developer.mozilla.org</a:t>
            </a:r>
            <a:endParaRPr lang="en-IN" sz="1800" dirty="0">
              <a:latin typeface="Times New Roman" panose="02020603050405020304" pitchFamily="18" charset="0"/>
              <a:cs typeface="Times New Roman" panose="02020603050405020304" pitchFamily="18" charset="0"/>
            </a:endParaRPr>
          </a:p>
          <a:p>
            <a:pPr lvl="0"/>
            <a:r>
              <a:rPr lang="en-US" sz="1800" u="sng" dirty="0">
                <a:latin typeface="Times New Roman" panose="02020603050405020304" pitchFamily="18" charset="0"/>
                <a:cs typeface="Times New Roman" panose="02020603050405020304" pitchFamily="18" charset="0"/>
                <a:hlinkClick r:id="rId7"/>
              </a:rPr>
              <a:t>https://www.javascript.com</a:t>
            </a:r>
            <a:endParaRPr lang="en-IN" sz="1800" dirty="0">
              <a:latin typeface="Times New Roman" panose="02020603050405020304" pitchFamily="18" charset="0"/>
              <a:cs typeface="Times New Roman" panose="02020603050405020304" pitchFamily="18" charset="0"/>
            </a:endParaRPr>
          </a:p>
          <a:p>
            <a:pPr lvl="0"/>
            <a:r>
              <a:rPr lang="en-US" sz="1800" u="sng" dirty="0">
                <a:latin typeface="Times New Roman" panose="02020603050405020304" pitchFamily="18" charset="0"/>
                <a:cs typeface="Times New Roman" panose="02020603050405020304" pitchFamily="18" charset="0"/>
                <a:hlinkClick r:id="rId4"/>
              </a:rPr>
              <a:t>https://www.geeksforgeeks.org</a:t>
            </a:r>
            <a:endParaRPr lang="en-IN" sz="1800" dirty="0">
              <a:latin typeface="Times New Roman" panose="02020603050405020304" pitchFamily="18" charset="0"/>
              <a:cs typeface="Times New Roman" panose="02020603050405020304" pitchFamily="18" charset="0"/>
            </a:endParaRPr>
          </a:p>
          <a:p>
            <a:pPr lvl="0"/>
            <a:r>
              <a:rPr lang="en-US" sz="1800" u="sng" dirty="0">
                <a:latin typeface="Times New Roman" panose="02020603050405020304" pitchFamily="18" charset="0"/>
                <a:cs typeface="Times New Roman" panose="02020603050405020304" pitchFamily="18" charset="0"/>
                <a:hlinkClick r:id="rId8"/>
              </a:rPr>
              <a:t>https://www.codecademy.com</a:t>
            </a:r>
            <a:endParaRPr lang="en-IN" sz="1800" dirty="0">
              <a:latin typeface="Times New Roman" panose="02020603050405020304" pitchFamily="18" charset="0"/>
              <a:cs typeface="Times New Roman" panose="02020603050405020304" pitchFamily="18" charset="0"/>
            </a:endParaRPr>
          </a:p>
          <a:p>
            <a:pPr lvl="0"/>
            <a:r>
              <a:rPr lang="en-US" sz="1800" u="sng" dirty="0">
                <a:latin typeface="Times New Roman" panose="02020603050405020304" pitchFamily="18" charset="0"/>
                <a:cs typeface="Times New Roman" panose="02020603050405020304" pitchFamily="18" charset="0"/>
                <a:hlinkClick r:id="rId9"/>
              </a:rPr>
              <a:t>https://www.javatpoint.com</a:t>
            </a:r>
            <a:endParaRPr lang="en-IN" sz="1800" dirty="0">
              <a:latin typeface="Times New Roman" panose="02020603050405020304" pitchFamily="18" charset="0"/>
              <a:cs typeface="Times New Roman" panose="02020603050405020304" pitchFamily="18" charset="0"/>
            </a:endParaRPr>
          </a:p>
          <a:p>
            <a:pPr lvl="0"/>
            <a:r>
              <a:rPr lang="en-US" sz="1800" u="sng" dirty="0">
                <a:latin typeface="Times New Roman" panose="02020603050405020304" pitchFamily="18" charset="0"/>
                <a:cs typeface="Times New Roman" panose="02020603050405020304" pitchFamily="18" charset="0"/>
                <a:hlinkClick r:id="rId10"/>
              </a:rPr>
              <a:t>https://getbootstrap.com</a:t>
            </a:r>
            <a:endParaRPr lang="en-IN" sz="1800" dirty="0">
              <a:latin typeface="Times New Roman" panose="02020603050405020304" pitchFamily="18" charset="0"/>
              <a:cs typeface="Times New Roman" panose="02020603050405020304" pitchFamily="18" charset="0"/>
            </a:endParaRPr>
          </a:p>
          <a:p>
            <a:endParaRPr lang="en-IN" sz="1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046626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84212" y="2967334"/>
            <a:ext cx="6850073" cy="923330"/>
          </a:xfrm>
          <a:prstGeom prst="rect">
            <a:avLst/>
          </a:prstGeom>
          <a:noFill/>
        </p:spPr>
        <p:txBody>
          <a:bodyPr wrap="square" lIns="91440" tIns="45720" rIns="91440" bIns="45720">
            <a:spAutoFit/>
          </a:bodyPr>
          <a:lstStyle/>
          <a:p>
            <a:pPr algn="ctr"/>
            <a:r>
              <a:rPr lang="en-US" sz="5400" b="1" dirty="0" smtClean="0">
                <a:ln w="10160">
                  <a:solidFill>
                    <a:schemeClr val="accent5"/>
                  </a:solidFill>
                  <a:prstDash val="solid"/>
                </a:ln>
                <a:solidFill>
                  <a:srgbClr val="FFFF00"/>
                </a:solidFill>
                <a:effectLst>
                  <a:outerShdw blurRad="38100" dist="22860" dir="5400000" algn="tl" rotWithShape="0">
                    <a:srgbClr val="000000">
                      <a:alpha val="30000"/>
                    </a:srgbClr>
                  </a:outerShdw>
                </a:effectLst>
              </a:rPr>
              <a:t>THANKING YOU</a:t>
            </a:r>
            <a:endParaRPr lang="en-US" sz="5400" b="1" cap="none" spc="0" dirty="0">
              <a:ln w="10160">
                <a:solidFill>
                  <a:schemeClr val="accent5"/>
                </a:solidFill>
                <a:prstDash val="solid"/>
              </a:ln>
              <a:solidFill>
                <a:srgbClr val="FFFF00"/>
              </a:solidFill>
              <a:effectLst>
                <a:outerShdw blurRad="38100" dist="22860" dir="5400000" algn="tl" rotWithShape="0">
                  <a:srgbClr val="000000">
                    <a:alpha val="30000"/>
                  </a:srgbClr>
                </a:outerShdw>
              </a:effectLst>
            </a:endParaRPr>
          </a:p>
        </p:txBody>
      </p:sp>
    </p:spTree>
    <p:extLst>
      <p:ext uri="{BB962C8B-B14F-4D97-AF65-F5344CB8AC3E}">
        <p14:creationId xmlns:p14="http://schemas.microsoft.com/office/powerpoint/2010/main" val="2094062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1825" y="442401"/>
            <a:ext cx="2062766" cy="665182"/>
          </a:xfrm>
        </p:spPr>
        <p:txBody>
          <a:bodyPr>
            <a:normAutofit fontScale="90000"/>
          </a:bodyPr>
          <a:lstStyle/>
          <a:p>
            <a:r>
              <a:rPr lang="en-US" b="1" dirty="0" smtClean="0">
                <a:latin typeface="Times New Roman" panose="02020603050405020304" pitchFamily="18" charset="0"/>
                <a:cs typeface="Times New Roman" panose="02020603050405020304" pitchFamily="18" charset="0"/>
              </a:rPr>
              <a:t/>
            </a:r>
            <a:br>
              <a:rPr lang="en-US" b="1" dirty="0" smtClean="0">
                <a:latin typeface="Times New Roman" panose="02020603050405020304" pitchFamily="18" charset="0"/>
                <a:cs typeface="Times New Roman" panose="02020603050405020304" pitchFamily="18" charset="0"/>
              </a:rPr>
            </a:br>
            <a:r>
              <a:rPr lang="en-US" sz="4900" b="1" u="sng" dirty="0" smtClean="0">
                <a:latin typeface="Times New Roman" panose="02020603050405020304" pitchFamily="18" charset="0"/>
                <a:cs typeface="Times New Roman" panose="02020603050405020304" pitchFamily="18" charset="0"/>
              </a:rPr>
              <a:t>SCOPE</a:t>
            </a:r>
            <a:r>
              <a:rPr lang="en-US" sz="4900" b="1" u="sng" dirty="0">
                <a:latin typeface="Times New Roman" panose="02020603050405020304" pitchFamily="18" charset="0"/>
                <a:cs typeface="Times New Roman" panose="02020603050405020304" pitchFamily="18" charset="0"/>
              </a:rPr>
              <a:t/>
            </a:r>
            <a:br>
              <a:rPr lang="en-US" sz="4900" b="1" u="sng" dirty="0">
                <a:latin typeface="Times New Roman" panose="02020603050405020304" pitchFamily="18" charset="0"/>
                <a:cs typeface="Times New Roman" panose="02020603050405020304" pitchFamily="18" charset="0"/>
              </a:rPr>
            </a:br>
            <a:endParaRPr lang="en-US" b="1" u="sng"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85800" y="2181681"/>
            <a:ext cx="10820400" cy="4024125"/>
          </a:xfrm>
        </p:spPr>
        <p:txBody>
          <a:bodyPr>
            <a:normAutofit lnSpcReduction="10000"/>
          </a:bodyPr>
          <a:lstStyle/>
          <a:p>
            <a:pPr lvl="0"/>
            <a:r>
              <a:rPr lang="en-US" dirty="0">
                <a:latin typeface="Times New Roman" panose="02020603050405020304" pitchFamily="18" charset="0"/>
                <a:cs typeface="Times New Roman" panose="02020603050405020304" pitchFamily="18" charset="0"/>
              </a:rPr>
              <a:t>Integration of Corporate Medicare centers is very difficult while it is having different branches.</a:t>
            </a:r>
          </a:p>
          <a:p>
            <a:pPr lvl="0"/>
            <a:r>
              <a:rPr lang="en-US" dirty="0">
                <a:latin typeface="Times New Roman" panose="02020603050405020304" pitchFamily="18" charset="0"/>
                <a:cs typeface="Times New Roman" panose="02020603050405020304" pitchFamily="18" charset="0"/>
              </a:rPr>
              <a:t>In most of the cases the database is similar from one hospital to another hospital. In those cases also we can’t easily adapt a new technology in the new hospital.</a:t>
            </a:r>
          </a:p>
          <a:p>
            <a:pPr lvl="0"/>
            <a:r>
              <a:rPr lang="en-US" dirty="0">
                <a:latin typeface="Times New Roman" panose="02020603050405020304" pitchFamily="18" charset="0"/>
                <a:cs typeface="Times New Roman" panose="02020603050405020304" pitchFamily="18" charset="0"/>
              </a:rPr>
              <a:t>It is very difficult to analyze the usage percentage of hospital resources, Bed occupation Ratio, Administration, Laboratory information even in a single center. Then we can expect the complexity while integrating multi multi-specialty Medicare Centers.</a:t>
            </a:r>
          </a:p>
          <a:p>
            <a:pPr lvl="0"/>
            <a:r>
              <a:rPr lang="en-US" dirty="0">
                <a:latin typeface="Times New Roman" panose="02020603050405020304" pitchFamily="18" charset="0"/>
                <a:cs typeface="Times New Roman" panose="02020603050405020304" pitchFamily="18" charset="0"/>
              </a:rPr>
              <a:t>Room Reservations, Doctor Appointment Schedules, Operation Schedules, and Medicine indentation information is very difficult to maintain and share among the different Medicare Centers.</a:t>
            </a:r>
          </a:p>
          <a:p>
            <a:pPr lvl="0"/>
            <a:r>
              <a:rPr lang="en-US" dirty="0">
                <a:latin typeface="Times New Roman" panose="02020603050405020304" pitchFamily="18" charset="0"/>
                <a:cs typeface="Times New Roman" panose="02020603050405020304" pitchFamily="18" charset="0"/>
              </a:rPr>
              <a:t>Lack of generic and unique model we have to implement the same set of data model for every newly established Medicare Center.</a:t>
            </a:r>
          </a:p>
          <a:p>
            <a:endParaRPr lang="en-US" dirty="0">
              <a:latin typeface="Times New Roman" panose="02020603050405020304" pitchFamily="18" charset="0"/>
              <a:cs typeface="Times New Roman" panose="02020603050405020304" pitchFamily="18" charset="0"/>
            </a:endParaRPr>
          </a:p>
        </p:txBody>
      </p:sp>
      <p:sp>
        <p:nvSpPr>
          <p:cNvPr id="4" name="Title 1"/>
          <p:cNvSpPr txBox="1">
            <a:spLocks/>
          </p:cNvSpPr>
          <p:nvPr/>
        </p:nvSpPr>
        <p:spPr>
          <a:xfrm>
            <a:off x="685800" y="1516499"/>
            <a:ext cx="3950594" cy="665182"/>
          </a:xfrm>
          <a:prstGeom prst="rect">
            <a:avLst/>
          </a:prstGeom>
        </p:spPr>
        <p:txBody>
          <a:bodyPr vert="horz" lIns="91440" tIns="45720" rIns="91440" bIns="45720" rtlCol="0" anchor="ctr">
            <a:normAutofit fontScale="25000" lnSpcReduction="20000"/>
          </a:bodyPr>
          <a:lst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a:lstStyle>
          <a:p>
            <a:r>
              <a:rPr lang="en-US" b="1" dirty="0" smtClean="0">
                <a:latin typeface="Times New Roman" panose="02020603050405020304" pitchFamily="18" charset="0"/>
                <a:cs typeface="Times New Roman" panose="02020603050405020304" pitchFamily="18" charset="0"/>
              </a:rPr>
              <a:t/>
            </a:r>
            <a:br>
              <a:rPr lang="en-US" b="1" dirty="0" smtClean="0">
                <a:latin typeface="Times New Roman" panose="02020603050405020304" pitchFamily="18" charset="0"/>
                <a:cs typeface="Times New Roman" panose="02020603050405020304" pitchFamily="18" charset="0"/>
              </a:rPr>
            </a:br>
            <a:r>
              <a:rPr lang="en-US" sz="8000" b="1" dirty="0">
                <a:latin typeface="Times New Roman" panose="02020603050405020304" pitchFamily="18" charset="0"/>
                <a:cs typeface="Times New Roman" panose="02020603050405020304" pitchFamily="18" charset="0"/>
              </a:rPr>
              <a:t>Existing System Features</a:t>
            </a:r>
            <a:endParaRPr lang="en-US" sz="8000" dirty="0">
              <a:latin typeface="Times New Roman" panose="02020603050405020304" pitchFamily="18" charset="0"/>
              <a:cs typeface="Times New Roman" panose="02020603050405020304" pitchFamily="18" charset="0"/>
            </a:endParaRPr>
          </a:p>
          <a:p>
            <a:r>
              <a:rPr lang="en-US" sz="4900" b="1" u="sng" dirty="0" smtClean="0">
                <a:latin typeface="Times New Roman" panose="02020603050405020304" pitchFamily="18" charset="0"/>
                <a:cs typeface="Times New Roman" panose="02020603050405020304" pitchFamily="18" charset="0"/>
              </a:rPr>
              <a:t/>
            </a:r>
            <a:br>
              <a:rPr lang="en-US" sz="4900" b="1" u="sng" dirty="0" smtClean="0">
                <a:latin typeface="Times New Roman" panose="02020603050405020304" pitchFamily="18" charset="0"/>
                <a:cs typeface="Times New Roman" panose="02020603050405020304" pitchFamily="18" charset="0"/>
              </a:rPr>
            </a:br>
            <a:endParaRPr lang="en-US"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6107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9222" y="1468192"/>
            <a:ext cx="3737020" cy="589208"/>
          </a:xfrm>
        </p:spPr>
        <p:txBody>
          <a:bodyPr>
            <a:noAutofit/>
          </a:bodyPr>
          <a:lstStyle/>
          <a:p>
            <a:r>
              <a:rPr lang="en-US" sz="1800" b="1" dirty="0" smtClean="0">
                <a:latin typeface="Times New Roman" panose="02020603050405020304" pitchFamily="18" charset="0"/>
                <a:cs typeface="Times New Roman" panose="02020603050405020304" pitchFamily="18" charset="0"/>
              </a:rPr>
              <a:t/>
            </a:r>
            <a:br>
              <a:rPr lang="en-US" sz="1800" b="1" dirty="0" smtClean="0">
                <a:latin typeface="Times New Roman" panose="02020603050405020304" pitchFamily="18" charset="0"/>
                <a:cs typeface="Times New Roman" panose="02020603050405020304" pitchFamily="18" charset="0"/>
              </a:rPr>
            </a:br>
            <a:r>
              <a:rPr lang="en-US" sz="1800" b="1" dirty="0" smtClean="0">
                <a:latin typeface="Times New Roman" panose="02020603050405020304" pitchFamily="18" charset="0"/>
                <a:cs typeface="Times New Roman" panose="02020603050405020304" pitchFamily="18" charset="0"/>
              </a:rPr>
              <a:t>Proposed </a:t>
            </a:r>
            <a:r>
              <a:rPr lang="en-US" sz="1800" b="1" dirty="0">
                <a:latin typeface="Times New Roman" panose="02020603050405020304" pitchFamily="18" charset="0"/>
                <a:cs typeface="Times New Roman" panose="02020603050405020304" pitchFamily="18" charset="0"/>
              </a:rPr>
              <a:t>System Features</a:t>
            </a:r>
            <a:r>
              <a:rPr lang="en-US" sz="1800" dirty="0">
                <a:latin typeface="Times New Roman" panose="02020603050405020304" pitchFamily="18" charset="0"/>
                <a:cs typeface="Times New Roman" panose="02020603050405020304" pitchFamily="18" charset="0"/>
              </a:rPr>
              <a:t/>
            </a:r>
            <a:br>
              <a:rPr lang="en-US" sz="1800" dirty="0">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 this project we are trying to implement which parts of a data-mining project for hospital management are equal or highly similar across different hospitals (at least in the same national healthcare system). This allows us to design several data mining modules, which can be portable across several hospitals, thus dramatically reducing the time to implement a data-mining program in a new hospital.</a:t>
            </a:r>
          </a:p>
        </p:txBody>
      </p:sp>
    </p:spTree>
    <p:extLst>
      <p:ext uri="{BB962C8B-B14F-4D97-AF65-F5344CB8AC3E}">
        <p14:creationId xmlns:p14="http://schemas.microsoft.com/office/powerpoint/2010/main" val="42315379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4915" y="714252"/>
            <a:ext cx="3299138" cy="473300"/>
          </a:xfrm>
        </p:spPr>
        <p:txBody>
          <a:bodyPr>
            <a:normAutofit fontScale="90000"/>
          </a:bodyPr>
          <a:lstStyle/>
          <a:p>
            <a:r>
              <a:rPr lang="en-US" sz="2000" b="1" dirty="0">
                <a:latin typeface="Times New Roman" panose="02020603050405020304" pitchFamily="18" charset="0"/>
                <a:cs typeface="Times New Roman" panose="02020603050405020304" pitchFamily="18" charset="0"/>
              </a:rPr>
              <a:t>Database for Dr. Care</a:t>
            </a:r>
            <a:endParaRPr lang="en-US" sz="2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211392" y="1187552"/>
            <a:ext cx="7771325" cy="4968549"/>
          </a:xfrm>
        </p:spPr>
        <p:txBody>
          <a:bodyPr>
            <a:normAutofit/>
          </a:bodyPr>
          <a:lstStyle/>
          <a:p>
            <a:r>
              <a:rPr lang="en-US" sz="2000" dirty="0">
                <a:latin typeface="Times New Roman" panose="02020603050405020304" pitchFamily="18" charset="0"/>
                <a:cs typeface="Times New Roman" panose="02020603050405020304" pitchFamily="18" charset="0"/>
              </a:rPr>
              <a:t>Managing Dr. Care's Java and MySQL data items requires a systematic approach that includes designing a database schema, establishing a connection between Java and MySQL, creating CRUD (Create, Read, Update, Delete) operations, and implementing error handling mechanisms. The first step is to design a database schema that represents the different data items, such as doctors, patients, appointments, and medical records, and define their relationships. Next, establish a connection between Java and MySQL using JDBC (Java Database Connectivity) driver and write code to create, read, update, and delete data items from the database. It is also important to implement proper error handling mechanisms, such as handling exceptions, logging errors, and providing meaningful error messages to users. By following these steps, Dr. Care's Java and MySQL data items can be effectively managed and provide a reliable and efficient system for managing medical records and appointments.</a:t>
            </a:r>
          </a:p>
          <a:p>
            <a:endParaRPr lang="en-US" sz="2000" dirty="0">
              <a:latin typeface="Times New Roman" panose="02020603050405020304" pitchFamily="18" charset="0"/>
              <a:cs typeface="Times New Roman" panose="02020603050405020304" pitchFamily="18" charset="0"/>
            </a:endParaRPr>
          </a:p>
          <a:p>
            <a:endParaRPr lang="en-US" sz="20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stretch>
            <a:fillRect/>
          </a:stretch>
        </p:blipFill>
        <p:spPr>
          <a:xfrm>
            <a:off x="302001" y="1974684"/>
            <a:ext cx="3432872" cy="3846567"/>
          </a:xfrm>
          <a:prstGeom prst="rect">
            <a:avLst/>
          </a:prstGeom>
        </p:spPr>
      </p:pic>
    </p:spTree>
    <p:extLst>
      <p:ext uri="{BB962C8B-B14F-4D97-AF65-F5344CB8AC3E}">
        <p14:creationId xmlns:p14="http://schemas.microsoft.com/office/powerpoint/2010/main" val="165651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39543" y="841646"/>
            <a:ext cx="4638541" cy="678061"/>
          </a:xfrm>
        </p:spPr>
        <p:txBody>
          <a:bodyPr/>
          <a:lstStyle/>
          <a:p>
            <a:r>
              <a:rPr lang="en-US" b="1" dirty="0">
                <a:latin typeface="Algerian" panose="04020705040A02060702" pitchFamily="82" charset="0"/>
              </a:rPr>
              <a:t>SYSTEM ANALYSIS</a:t>
            </a:r>
            <a:endParaRPr lang="en-US" dirty="0">
              <a:latin typeface="Algerian" panose="04020705040A02060702" pitchFamily="82" charset="0"/>
            </a:endParaRPr>
          </a:p>
        </p:txBody>
      </p:sp>
      <p:sp>
        <p:nvSpPr>
          <p:cNvPr id="3" name="Content Placeholder 2"/>
          <p:cNvSpPr>
            <a:spLocks noGrp="1"/>
          </p:cNvSpPr>
          <p:nvPr>
            <p:ph idx="1"/>
          </p:nvPr>
        </p:nvSpPr>
        <p:spPr>
          <a:xfrm>
            <a:off x="685800" y="2194560"/>
            <a:ext cx="10820400" cy="4425181"/>
          </a:xfrm>
        </p:spPr>
        <p:txBody>
          <a:bodyPr>
            <a:noAutofit/>
          </a:bodyPr>
          <a:lstStyle/>
          <a:p>
            <a:r>
              <a:rPr lang="en-US" sz="2000" dirty="0"/>
              <a:t>A requirement is a feature that must be included in the system.  Before the actual design and implementation start, getting to know the system to be implemented is of prime importance</a:t>
            </a:r>
            <a:r>
              <a:rPr lang="en-US" sz="2000" dirty="0" smtClean="0"/>
              <a:t>.</a:t>
            </a:r>
            <a:endParaRPr lang="en-US" sz="2000" dirty="0"/>
          </a:p>
          <a:p>
            <a:r>
              <a:rPr lang="en-US" sz="2000" dirty="0"/>
              <a:t>Main emphasis should be on</a:t>
            </a:r>
            <a:r>
              <a:rPr lang="en-US" sz="2000" b="1" dirty="0"/>
              <a:t>:</a:t>
            </a:r>
            <a:endParaRPr lang="en-US" sz="2000" dirty="0"/>
          </a:p>
          <a:p>
            <a:pPr lvl="0"/>
            <a:r>
              <a:rPr lang="en-US" sz="2000" dirty="0"/>
              <a:t>Inputs enter into the system.</a:t>
            </a:r>
          </a:p>
          <a:p>
            <a:pPr lvl="0"/>
            <a:r>
              <a:rPr lang="en-US" sz="2000" dirty="0"/>
              <a:t>Standard Encryption of Input on submit</a:t>
            </a:r>
          </a:p>
          <a:p>
            <a:pPr lvl="0"/>
            <a:r>
              <a:rPr lang="en-US" sz="2000" dirty="0"/>
              <a:t>The outputs expected from the system.</a:t>
            </a:r>
          </a:p>
          <a:p>
            <a:pPr lvl="0"/>
            <a:r>
              <a:rPr lang="en-US" sz="2000" dirty="0"/>
              <a:t>The people involved in the working of the system.</a:t>
            </a:r>
          </a:p>
          <a:p>
            <a:pPr lvl="0"/>
            <a:r>
              <a:rPr lang="en-US" sz="2000" dirty="0"/>
              <a:t>The volume of DATA (INPUT) and the amount of Information (OUTPUT) that will be involved with respect to the system itself, the following facts should be taking into consideration.</a:t>
            </a:r>
          </a:p>
          <a:p>
            <a:pPr marL="0" indent="0">
              <a:buNone/>
            </a:pPr>
            <a:endParaRPr lang="en-US" sz="2000" dirty="0"/>
          </a:p>
        </p:txBody>
      </p:sp>
      <p:sp>
        <p:nvSpPr>
          <p:cNvPr id="4" name="Rectangle 3"/>
          <p:cNvSpPr/>
          <p:nvPr/>
        </p:nvSpPr>
        <p:spPr>
          <a:xfrm>
            <a:off x="853225" y="1662995"/>
            <a:ext cx="3461197" cy="517065"/>
          </a:xfrm>
          <a:prstGeom prst="rect">
            <a:avLst/>
          </a:prstGeom>
        </p:spPr>
        <p:txBody>
          <a:bodyPr wrap="square">
            <a:spAutoFit/>
          </a:bodyPr>
          <a:lstStyle/>
          <a:p>
            <a:pPr algn="just">
              <a:lnSpc>
                <a:spcPct val="115000"/>
              </a:lnSpc>
              <a:spcAft>
                <a:spcPts val="1000"/>
              </a:spcAft>
            </a:pPr>
            <a:r>
              <a:rPr lang="en-US" sz="2400" b="1" dirty="0" smtClean="0">
                <a:effectLst/>
                <a:latin typeface="Times New Roman" panose="02020603050405020304" pitchFamily="18" charset="0"/>
                <a:ea typeface="Calibri" panose="020F0502020204030204" pitchFamily="34" charset="0"/>
                <a:cs typeface="Times New Roman" panose="02020603050405020304" pitchFamily="18" charset="0"/>
              </a:rPr>
              <a:t>Requirement Analysis</a:t>
            </a:r>
            <a:endParaRPr lang="en-US"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463907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53961" y="815889"/>
            <a:ext cx="7278710" cy="768213"/>
          </a:xfrm>
        </p:spPr>
        <p:txBody>
          <a:bodyPr>
            <a:noAutofit/>
          </a:bodyPr>
          <a:lstStyle/>
          <a:p>
            <a:r>
              <a:rPr lang="en-US" sz="2800" b="1" dirty="0" smtClean="0"/>
              <a:t/>
            </a:r>
            <a:br>
              <a:rPr lang="en-US" sz="2800" b="1" dirty="0" smtClean="0"/>
            </a:br>
            <a:r>
              <a:rPr lang="en-US" sz="2400" b="1" dirty="0" smtClean="0">
                <a:latin typeface="Times New Roman" panose="02020603050405020304" pitchFamily="18" charset="0"/>
                <a:cs typeface="Times New Roman" panose="02020603050405020304" pitchFamily="18" charset="0"/>
              </a:rPr>
              <a:t>Software Requirement Specification</a:t>
            </a:r>
            <a:r>
              <a:rPr lang="en-US" sz="2400" b="1" dirty="0">
                <a:latin typeface="Times New Roman" panose="02020603050405020304" pitchFamily="18" charset="0"/>
                <a:cs typeface="Times New Roman" panose="02020603050405020304" pitchFamily="18" charset="0"/>
              </a:rPr>
              <a:t/>
            </a:r>
            <a:br>
              <a:rPr lang="en-US" sz="2400" b="1" dirty="0">
                <a:latin typeface="Times New Roman" panose="02020603050405020304" pitchFamily="18" charset="0"/>
                <a:cs typeface="Times New Roman" panose="02020603050405020304" pitchFamily="18" charset="0"/>
              </a:rPr>
            </a:br>
            <a:endParaRPr lang="en-US" sz="24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2590262" y="1712891"/>
            <a:ext cx="7006107" cy="5048517"/>
          </a:xfrm>
        </p:spPr>
        <p:txBody>
          <a:bodyPr>
            <a:noAutofit/>
          </a:bodyPr>
          <a:lstStyle/>
          <a:p>
            <a:r>
              <a:rPr lang="en-US" sz="1400" b="1" dirty="0">
                <a:latin typeface="Times New Roman" panose="02020603050405020304" pitchFamily="18" charset="0"/>
                <a:cs typeface="Times New Roman" panose="02020603050405020304" pitchFamily="18" charset="0"/>
              </a:rPr>
              <a:t>OPERATING SYSTEM	</a:t>
            </a:r>
            <a:r>
              <a:rPr lang="en-US" sz="1400" b="1" dirty="0" smtClean="0">
                <a:latin typeface="Times New Roman" panose="02020603050405020304" pitchFamily="18" charset="0"/>
                <a:cs typeface="Times New Roman" panose="02020603050405020304" pitchFamily="18" charset="0"/>
              </a:rPr>
              <a:t>         : </a:t>
            </a:r>
            <a:r>
              <a:rPr lang="en-US" sz="1400" b="1" dirty="0">
                <a:latin typeface="Times New Roman" panose="02020603050405020304" pitchFamily="18" charset="0"/>
                <a:cs typeface="Times New Roman" panose="02020603050405020304" pitchFamily="18" charset="0"/>
              </a:rPr>
              <a:t>	WIN 98/2000/XP, UNIX/LINUX</a:t>
            </a:r>
          </a:p>
          <a:p>
            <a:r>
              <a:rPr lang="en-US" sz="1400" b="1" dirty="0">
                <a:latin typeface="Times New Roman" panose="02020603050405020304" pitchFamily="18" charset="0"/>
                <a:cs typeface="Times New Roman" panose="02020603050405020304" pitchFamily="18" charset="0"/>
              </a:rPr>
              <a:t> </a:t>
            </a:r>
          </a:p>
          <a:p>
            <a:r>
              <a:rPr lang="en-US" sz="1400" b="1" dirty="0">
                <a:latin typeface="Times New Roman" panose="02020603050405020304" pitchFamily="18" charset="0"/>
                <a:cs typeface="Times New Roman" panose="02020603050405020304" pitchFamily="18" charset="0"/>
              </a:rPr>
              <a:t>DATA BASE	 </a:t>
            </a:r>
            <a:r>
              <a:rPr lang="en-US" sz="1400" b="1" dirty="0" smtClean="0">
                <a:latin typeface="Times New Roman" panose="02020603050405020304" pitchFamily="18" charset="0"/>
                <a:cs typeface="Times New Roman" panose="02020603050405020304" pitchFamily="18" charset="0"/>
              </a:rPr>
              <a:t>                           :	 </a:t>
            </a:r>
            <a:r>
              <a:rPr lang="en-US" sz="1400" b="1" dirty="0" smtClean="0">
                <a:latin typeface="Times New Roman" panose="02020603050405020304" pitchFamily="18" charset="0"/>
                <a:cs typeface="Times New Roman" panose="02020603050405020304" pitchFamily="18" charset="0"/>
              </a:rPr>
              <a:t>MYSQL</a:t>
            </a:r>
            <a:endParaRPr lang="en-US" sz="1400" b="1"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 </a:t>
            </a:r>
          </a:p>
          <a:p>
            <a:r>
              <a:rPr lang="en-US" sz="1400" b="1" dirty="0">
                <a:latin typeface="Times New Roman" panose="02020603050405020304" pitchFamily="18" charset="0"/>
                <a:cs typeface="Times New Roman" panose="02020603050405020304" pitchFamily="18" charset="0"/>
              </a:rPr>
              <a:t>SOFTWARE		</a:t>
            </a:r>
            <a:r>
              <a:rPr lang="en-US" sz="1400" b="1" dirty="0" smtClean="0">
                <a:latin typeface="Times New Roman" panose="02020603050405020304" pitchFamily="18" charset="0"/>
                <a:cs typeface="Times New Roman" panose="02020603050405020304" pitchFamily="18" charset="0"/>
              </a:rPr>
              <a:t>          :</a:t>
            </a:r>
            <a:r>
              <a:rPr lang="en-US" sz="1400" b="1" dirty="0">
                <a:latin typeface="Times New Roman" panose="02020603050405020304" pitchFamily="18" charset="0"/>
                <a:cs typeface="Times New Roman" panose="02020603050405020304" pitchFamily="18" charset="0"/>
              </a:rPr>
              <a:t>	</a:t>
            </a:r>
            <a:r>
              <a:rPr lang="en-US" sz="1400" b="1" dirty="0" smtClean="0">
                <a:latin typeface="Times New Roman" panose="02020603050405020304" pitchFamily="18" charset="0"/>
                <a:cs typeface="Times New Roman" panose="02020603050405020304" pitchFamily="18" charset="0"/>
              </a:rPr>
              <a:t> APACHE </a:t>
            </a:r>
            <a:r>
              <a:rPr lang="en-US" sz="1400" b="1" dirty="0">
                <a:latin typeface="Times New Roman" panose="02020603050405020304" pitchFamily="18" charset="0"/>
                <a:cs typeface="Times New Roman" panose="02020603050405020304" pitchFamily="18" charset="0"/>
              </a:rPr>
              <a:t>TOMCAT </a:t>
            </a:r>
          </a:p>
          <a:p>
            <a:r>
              <a:rPr lang="en-US" sz="1400" b="1" dirty="0">
                <a:latin typeface="Times New Roman" panose="02020603050405020304" pitchFamily="18" charset="0"/>
                <a:cs typeface="Times New Roman" panose="02020603050405020304" pitchFamily="18" charset="0"/>
              </a:rPr>
              <a:t> </a:t>
            </a:r>
          </a:p>
          <a:p>
            <a:r>
              <a:rPr lang="en-US" sz="1400" b="1" dirty="0">
                <a:latin typeface="Times New Roman" panose="02020603050405020304" pitchFamily="18" charset="0"/>
                <a:cs typeface="Times New Roman" panose="02020603050405020304" pitchFamily="18" charset="0"/>
              </a:rPr>
              <a:t>FRONT END TOOL		</a:t>
            </a:r>
            <a:r>
              <a:rPr lang="en-US" sz="1400" b="1" dirty="0" smtClean="0">
                <a:latin typeface="Times New Roman" panose="02020603050405020304" pitchFamily="18" charset="0"/>
                <a:cs typeface="Times New Roman" panose="02020603050405020304" pitchFamily="18" charset="0"/>
              </a:rPr>
              <a:t>          : </a:t>
            </a:r>
            <a:r>
              <a:rPr lang="en-US" sz="1400" b="1" dirty="0">
                <a:latin typeface="Times New Roman" panose="02020603050405020304" pitchFamily="18" charset="0"/>
                <a:cs typeface="Times New Roman" panose="02020603050405020304" pitchFamily="18" charset="0"/>
              </a:rPr>
              <a:t>	</a:t>
            </a:r>
            <a:r>
              <a:rPr lang="en-US" sz="1400" b="1" dirty="0" smtClean="0">
                <a:latin typeface="Times New Roman" panose="02020603050405020304" pitchFamily="18" charset="0"/>
                <a:cs typeface="Times New Roman" panose="02020603050405020304" pitchFamily="18" charset="0"/>
              </a:rPr>
              <a:t> </a:t>
            </a:r>
            <a:r>
              <a:rPr lang="en-US" sz="1400" b="1" dirty="0" smtClean="0">
                <a:latin typeface="Times New Roman" panose="02020603050405020304" pitchFamily="18" charset="0"/>
                <a:cs typeface="Times New Roman" panose="02020603050405020304" pitchFamily="18" charset="0"/>
              </a:rPr>
              <a:t>DHTML</a:t>
            </a:r>
            <a:endParaRPr lang="en-US" sz="1400" b="1"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 </a:t>
            </a:r>
          </a:p>
          <a:p>
            <a:r>
              <a:rPr lang="en-US" sz="1400" b="1" dirty="0">
                <a:latin typeface="Times New Roman" panose="02020603050405020304" pitchFamily="18" charset="0"/>
                <a:cs typeface="Times New Roman" panose="02020603050405020304" pitchFamily="18" charset="0"/>
              </a:rPr>
              <a:t>SCRIPTING </a:t>
            </a:r>
            <a:r>
              <a:rPr lang="en-US" sz="1400" b="1" dirty="0" smtClean="0">
                <a:latin typeface="Times New Roman" panose="02020603050405020304" pitchFamily="18" charset="0"/>
                <a:cs typeface="Times New Roman" panose="02020603050405020304" pitchFamily="18" charset="0"/>
              </a:rPr>
              <a:t>LANGUAGE          </a:t>
            </a:r>
            <a:r>
              <a:rPr lang="en-US" sz="1400" b="1" dirty="0" smtClean="0">
                <a:latin typeface="Times New Roman" panose="02020603050405020304" pitchFamily="18" charset="0"/>
                <a:cs typeface="Times New Roman" panose="02020603050405020304" pitchFamily="18" charset="0"/>
              </a:rPr>
              <a:t>           </a:t>
            </a:r>
            <a:r>
              <a:rPr lang="en-US" sz="1400" b="1" dirty="0" smtClean="0">
                <a:latin typeface="Times New Roman" panose="02020603050405020304" pitchFamily="18" charset="0"/>
                <a:cs typeface="Times New Roman" panose="02020603050405020304" pitchFamily="18" charset="0"/>
              </a:rPr>
              <a:t>:</a:t>
            </a:r>
            <a:r>
              <a:rPr lang="en-US" sz="1400" b="1" dirty="0">
                <a:latin typeface="Times New Roman" panose="02020603050405020304" pitchFamily="18" charset="0"/>
                <a:cs typeface="Times New Roman" panose="02020603050405020304" pitchFamily="18" charset="0"/>
              </a:rPr>
              <a:t>	JAVA SCRIPT</a:t>
            </a:r>
          </a:p>
          <a:p>
            <a:r>
              <a:rPr lang="en-US" sz="1400" b="1" dirty="0">
                <a:latin typeface="Times New Roman" panose="02020603050405020304" pitchFamily="18" charset="0"/>
                <a:cs typeface="Times New Roman" panose="02020603050405020304" pitchFamily="18" charset="0"/>
              </a:rPr>
              <a:t> </a:t>
            </a:r>
          </a:p>
          <a:p>
            <a:r>
              <a:rPr lang="en-US" sz="1400" b="1" dirty="0">
                <a:latin typeface="Times New Roman" panose="02020603050405020304" pitchFamily="18" charset="0"/>
                <a:cs typeface="Times New Roman" panose="02020603050405020304" pitchFamily="18" charset="0"/>
              </a:rPr>
              <a:t>WEB COMPONENTS	</a:t>
            </a:r>
            <a:r>
              <a:rPr lang="en-US" sz="1400" b="1" dirty="0" smtClean="0">
                <a:latin typeface="Times New Roman" panose="02020603050405020304" pitchFamily="18" charset="0"/>
                <a:cs typeface="Times New Roman" panose="02020603050405020304" pitchFamily="18" charset="0"/>
              </a:rPr>
              <a:t>          :</a:t>
            </a:r>
            <a:r>
              <a:rPr lang="en-US" sz="1400" b="1" dirty="0">
                <a:latin typeface="Times New Roman" panose="02020603050405020304" pitchFamily="18" charset="0"/>
                <a:cs typeface="Times New Roman" panose="02020603050405020304" pitchFamily="18" charset="0"/>
              </a:rPr>
              <a:t>	</a:t>
            </a:r>
            <a:r>
              <a:rPr lang="en-US" sz="1400" b="1" dirty="0" smtClean="0">
                <a:latin typeface="Times New Roman" panose="02020603050405020304" pitchFamily="18" charset="0"/>
                <a:cs typeface="Times New Roman" panose="02020603050405020304" pitchFamily="18" charset="0"/>
              </a:rPr>
              <a:t> </a:t>
            </a:r>
            <a:r>
              <a:rPr lang="en-US" sz="1400" b="1" dirty="0">
                <a:latin typeface="Times New Roman" panose="02020603050405020304" pitchFamily="18" charset="0"/>
                <a:cs typeface="Times New Roman" panose="02020603050405020304" pitchFamily="18" charset="0"/>
              </a:rPr>
              <a:t>JSP</a:t>
            </a:r>
          </a:p>
          <a:p>
            <a:r>
              <a:rPr lang="en-US" sz="1400" b="1" dirty="0">
                <a:latin typeface="Times New Roman" panose="02020603050405020304" pitchFamily="18" charset="0"/>
                <a:cs typeface="Times New Roman" panose="02020603050405020304" pitchFamily="18" charset="0"/>
              </a:rPr>
              <a:t> </a:t>
            </a:r>
          </a:p>
          <a:p>
            <a:r>
              <a:rPr lang="en-US" sz="1400" b="1" dirty="0">
                <a:latin typeface="Times New Roman" panose="02020603050405020304" pitchFamily="18" charset="0"/>
                <a:cs typeface="Times New Roman" panose="02020603050405020304" pitchFamily="18" charset="0"/>
              </a:rPr>
              <a:t>DATA MINING TOOL	</a:t>
            </a:r>
            <a:r>
              <a:rPr lang="en-US" sz="1400" b="1" dirty="0" smtClean="0">
                <a:latin typeface="Times New Roman" panose="02020603050405020304" pitchFamily="18" charset="0"/>
                <a:cs typeface="Times New Roman" panose="02020603050405020304" pitchFamily="18" charset="0"/>
              </a:rPr>
              <a:t>          :</a:t>
            </a:r>
            <a:r>
              <a:rPr lang="en-US" sz="1400" b="1" dirty="0">
                <a:latin typeface="Times New Roman" panose="02020603050405020304" pitchFamily="18" charset="0"/>
                <a:cs typeface="Times New Roman" panose="02020603050405020304" pitchFamily="18" charset="0"/>
              </a:rPr>
              <a:t>	WEKA</a:t>
            </a:r>
          </a:p>
          <a:p>
            <a:endParaRPr lang="en-US" sz="1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06215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85752" y="764373"/>
            <a:ext cx="6428704" cy="613666"/>
          </a:xfrm>
        </p:spPr>
        <p:txBody>
          <a:bodyPr>
            <a:normAutofit/>
          </a:bodyPr>
          <a:lstStyle/>
          <a:p>
            <a:r>
              <a:rPr lang="en-US" sz="2000" b="1" dirty="0">
                <a:latin typeface="Times New Roman" panose="02020603050405020304" pitchFamily="18" charset="0"/>
                <a:cs typeface="Times New Roman" panose="02020603050405020304" pitchFamily="18" charset="0"/>
              </a:rPr>
              <a:t>Hardware Requirements Specification</a:t>
            </a:r>
            <a:endParaRPr lang="en-US" sz="2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85800" y="1828800"/>
            <a:ext cx="10820400" cy="4636394"/>
          </a:xfrm>
        </p:spPr>
        <p:txBody>
          <a:bodyPr>
            <a:normAutofit fontScale="85000" lnSpcReduction="20000"/>
          </a:bodyPr>
          <a:lstStyle/>
          <a:p>
            <a:r>
              <a:rPr lang="en-US" b="1" dirty="0">
                <a:latin typeface="Times New Roman" panose="02020603050405020304" pitchFamily="18" charset="0"/>
                <a:cs typeface="Times New Roman" panose="02020603050405020304" pitchFamily="18" charset="0"/>
              </a:rPr>
              <a:t>PROCESSOR			:	Pentium-IV</a:t>
            </a:r>
          </a:p>
          <a:p>
            <a:r>
              <a:rPr lang="en-US" b="1"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PROCESSOR SPEED	</a:t>
            </a: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     2.4GHZ</a:t>
            </a:r>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MONITOR			:	COLOR MONITOR</a:t>
            </a:r>
          </a:p>
          <a:p>
            <a:r>
              <a:rPr lang="en-US" b="1"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HARD DISK			:	40GB</a:t>
            </a:r>
          </a:p>
          <a:p>
            <a:r>
              <a:rPr lang="en-US" b="1"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RAM			         </a:t>
            </a:r>
            <a:r>
              <a:rPr lang="en-US" b="1" dirty="0" smtClean="0">
                <a:latin typeface="Times New Roman" panose="02020603050405020304" pitchFamily="18" charset="0"/>
                <a:cs typeface="Times New Roman" panose="02020603050405020304" pitchFamily="18" charset="0"/>
              </a:rPr>
              <a:t>     :	 512MB</a:t>
            </a:r>
            <a:endParaRPr lang="en-US" b="1"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MOUSE		        	</a:t>
            </a:r>
            <a:r>
              <a:rPr lang="en-US" b="1" dirty="0" smtClean="0">
                <a:latin typeface="Times New Roman" panose="02020603050405020304" pitchFamily="18" charset="0"/>
                <a:cs typeface="Times New Roman" panose="02020603050405020304" pitchFamily="18" charset="0"/>
              </a:rPr>
              <a:t>:        SCROLLING </a:t>
            </a:r>
            <a:r>
              <a:rPr lang="en-US" b="1" dirty="0">
                <a:latin typeface="Times New Roman" panose="02020603050405020304" pitchFamily="18" charset="0"/>
                <a:cs typeface="Times New Roman" panose="02020603050405020304" pitchFamily="18" charset="0"/>
              </a:rPr>
              <a:t>MOUSE</a:t>
            </a:r>
          </a:p>
          <a:p>
            <a:r>
              <a:rPr lang="en-US" b="1" dirty="0">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KEY BOARD 		</a:t>
            </a: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	MM </a:t>
            </a:r>
            <a:r>
              <a:rPr lang="en-US" b="1" dirty="0" smtClean="0">
                <a:latin typeface="Times New Roman" panose="02020603050405020304" pitchFamily="18" charset="0"/>
                <a:cs typeface="Times New Roman" panose="02020603050405020304" pitchFamily="18" charset="0"/>
              </a:rPr>
              <a:t>KEYBOARD</a:t>
            </a:r>
            <a:endParaRPr lang="en-US" b="1" dirty="0">
              <a:latin typeface="Times New Roman" panose="02020603050405020304" pitchFamily="18" charset="0"/>
              <a:cs typeface="Times New Roman" panose="02020603050405020304" pitchFamily="18" charset="0"/>
            </a:endParaRPr>
          </a:p>
          <a:p>
            <a:pPr marL="0" indent="0">
              <a:buNone/>
            </a:pPr>
            <a:r>
              <a:rPr lang="en-US" b="1" dirty="0">
                <a:latin typeface="Times New Roman" panose="02020603050405020304" pitchFamily="18" charset="0"/>
                <a:cs typeface="Times New Roman" panose="02020603050405020304" pitchFamily="18" charset="0"/>
              </a:rPr>
              <a:t> </a:t>
            </a:r>
          </a:p>
          <a:p>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1256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1678" y="596948"/>
            <a:ext cx="3724141" cy="793971"/>
          </a:xfrm>
        </p:spPr>
        <p:txBody>
          <a:bodyPr>
            <a:noAutofit/>
          </a:bodyPr>
          <a:lstStyle/>
          <a:p>
            <a:r>
              <a:rPr lang="en-US" sz="2800" b="1" dirty="0" smtClean="0"/>
              <a:t/>
            </a:r>
            <a:br>
              <a:rPr lang="en-US" sz="2800" b="1" dirty="0" smtClean="0"/>
            </a:br>
            <a:r>
              <a:rPr lang="en-US" sz="2400" b="1" dirty="0" smtClean="0">
                <a:latin typeface="Times New Roman" panose="02020603050405020304" pitchFamily="18" charset="0"/>
                <a:cs typeface="Times New Roman" panose="02020603050405020304" pitchFamily="18" charset="0"/>
              </a:rPr>
              <a:t>Requirement Study</a:t>
            </a:r>
            <a:r>
              <a:rPr lang="en-US" sz="2800" dirty="0"/>
              <a:t/>
            </a:r>
            <a:br>
              <a:rPr lang="en-US" sz="2800" dirty="0"/>
            </a:br>
            <a:endParaRPr lang="en-US" sz="2800" dirty="0"/>
          </a:p>
        </p:txBody>
      </p:sp>
      <p:sp>
        <p:nvSpPr>
          <p:cNvPr id="3" name="Content Placeholder 2"/>
          <p:cNvSpPr>
            <a:spLocks noGrp="1"/>
          </p:cNvSpPr>
          <p:nvPr>
            <p:ph idx="1"/>
          </p:nvPr>
        </p:nvSpPr>
        <p:spPr>
          <a:xfrm>
            <a:off x="891862" y="1390919"/>
            <a:ext cx="10820400" cy="4024125"/>
          </a:xfrm>
        </p:spPr>
        <p:txBody>
          <a:bodyPr>
            <a:normAutofit lnSpcReduction="10000"/>
          </a:bodyPr>
          <a:lstStyle/>
          <a:p>
            <a:r>
              <a:rPr lang="en-US" dirty="0">
                <a:latin typeface="Times New Roman" panose="02020603050405020304" pitchFamily="18" charset="0"/>
                <a:cs typeface="Times New Roman" panose="02020603050405020304" pitchFamily="18" charset="0"/>
              </a:rPr>
              <a:t> The origin of most software systems is in the need of a client, who either wants to automate and existing manual system or desires a new software system.  The software system itself is created by the developer finally the completed system will be used by the end user.  Thus, there are three major parties interested in a new system: the client, the users, and the developer.  The requirements for the system that will satisfy the need of the clients and the concerns of the user have to communicate to the developer. </a:t>
            </a:r>
          </a:p>
          <a:p>
            <a:r>
              <a:rPr lang="en-US" dirty="0">
                <a:latin typeface="Times New Roman" panose="02020603050405020304" pitchFamily="18" charset="0"/>
                <a:cs typeface="Times New Roman" panose="02020603050405020304" pitchFamily="18" charset="0"/>
              </a:rPr>
              <a:t> The problem is that the client usually does not understand software or the software development process, and the developer often does not understand the clients problem and application area.  This causes a communication gap between the parties involved in the development project.  A basic purpose of software requirement specification is to bridge this communication gap.  SRS is the medium through which the client and the user need are accurately specified; indeed SRS forms the basis of software development.  A good SRS should satisfy all the parties-something very hard to achieve and involves trade-offs and persuasion. </a:t>
            </a:r>
          </a:p>
        </p:txBody>
      </p:sp>
    </p:spTree>
    <p:extLst>
      <p:ext uri="{BB962C8B-B14F-4D97-AF65-F5344CB8AC3E}">
        <p14:creationId xmlns:p14="http://schemas.microsoft.com/office/powerpoint/2010/main" val="2933041036"/>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TM04033937[[fn=Vapor Trail]]</Template>
  <TotalTime>165</TotalTime>
  <Words>1233</Words>
  <Application>Microsoft Office PowerPoint</Application>
  <PresentationFormat>Widescreen</PresentationFormat>
  <Paragraphs>104</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Algerian</vt:lpstr>
      <vt:lpstr>Arial</vt:lpstr>
      <vt:lpstr>Calibri</vt:lpstr>
      <vt:lpstr>Century Gothic</vt:lpstr>
      <vt:lpstr>Times New Roman</vt:lpstr>
      <vt:lpstr>Vapor Trail</vt:lpstr>
      <vt:lpstr>PowerPoint Presentation</vt:lpstr>
      <vt:lpstr> INTRODUCTION </vt:lpstr>
      <vt:lpstr> SCOPE </vt:lpstr>
      <vt:lpstr> Proposed System Features </vt:lpstr>
      <vt:lpstr>Database for Dr. Care</vt:lpstr>
      <vt:lpstr>SYSTEM ANALYSIS</vt:lpstr>
      <vt:lpstr> Software Requirement Specification </vt:lpstr>
      <vt:lpstr>Hardware Requirements Specification</vt:lpstr>
      <vt:lpstr> Requirement Study </vt:lpstr>
      <vt:lpstr> Feasibility Study </vt:lpstr>
      <vt:lpstr>Economic Feasibility</vt:lpstr>
      <vt:lpstr>Operational Feasibility</vt:lpstr>
      <vt:lpstr>Technical feasibility</vt:lpstr>
      <vt:lpstr> SYSTEM DESIGN </vt:lpstr>
      <vt:lpstr> Use case Diagram for Patient </vt:lpstr>
      <vt:lpstr>OUTPUT SCREENS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references:-</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Dilip</dc:creator>
  <cp:lastModifiedBy>Abhishek</cp:lastModifiedBy>
  <cp:revision>44</cp:revision>
  <dcterms:created xsi:type="dcterms:W3CDTF">2023-04-14T11:43:50Z</dcterms:created>
  <dcterms:modified xsi:type="dcterms:W3CDTF">2024-07-24T03:21:55Z</dcterms:modified>
</cp:coreProperties>
</file>

<file path=docProps/thumbnail.jpeg>
</file>